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sldIdLst>
    <p:sldId id="256" r:id="rId2"/>
  </p:sldIdLst>
  <p:sldSz cx="38404800" cy="27432000"/>
  <p:notesSz cx="6858000" cy="9144000"/>
  <p:defaultTextStyle>
    <a:defPPr>
      <a:defRPr lang="en-US"/>
    </a:defPPr>
    <a:lvl1pPr marL="0" algn="l" defTabSz="1580083" rtl="0" eaLnBrk="1" latinLnBrk="0" hangingPunct="1">
      <a:defRPr sz="6221" kern="1200">
        <a:solidFill>
          <a:schemeClr val="tx1"/>
        </a:solidFill>
        <a:latin typeface="+mn-lt"/>
        <a:ea typeface="+mn-ea"/>
        <a:cs typeface="+mn-cs"/>
      </a:defRPr>
    </a:lvl1pPr>
    <a:lvl2pPr marL="1580083" algn="l" defTabSz="1580083" rtl="0" eaLnBrk="1" latinLnBrk="0" hangingPunct="1">
      <a:defRPr sz="6221" kern="1200">
        <a:solidFill>
          <a:schemeClr val="tx1"/>
        </a:solidFill>
        <a:latin typeface="+mn-lt"/>
        <a:ea typeface="+mn-ea"/>
        <a:cs typeface="+mn-cs"/>
      </a:defRPr>
    </a:lvl2pPr>
    <a:lvl3pPr marL="3160166" algn="l" defTabSz="1580083" rtl="0" eaLnBrk="1" latinLnBrk="0" hangingPunct="1">
      <a:defRPr sz="6221" kern="1200">
        <a:solidFill>
          <a:schemeClr val="tx1"/>
        </a:solidFill>
        <a:latin typeface="+mn-lt"/>
        <a:ea typeface="+mn-ea"/>
        <a:cs typeface="+mn-cs"/>
      </a:defRPr>
    </a:lvl3pPr>
    <a:lvl4pPr marL="4740250" algn="l" defTabSz="1580083" rtl="0" eaLnBrk="1" latinLnBrk="0" hangingPunct="1">
      <a:defRPr sz="6221" kern="1200">
        <a:solidFill>
          <a:schemeClr val="tx1"/>
        </a:solidFill>
        <a:latin typeface="+mn-lt"/>
        <a:ea typeface="+mn-ea"/>
        <a:cs typeface="+mn-cs"/>
      </a:defRPr>
    </a:lvl4pPr>
    <a:lvl5pPr marL="6320333" algn="l" defTabSz="1580083" rtl="0" eaLnBrk="1" latinLnBrk="0" hangingPunct="1">
      <a:defRPr sz="6221" kern="1200">
        <a:solidFill>
          <a:schemeClr val="tx1"/>
        </a:solidFill>
        <a:latin typeface="+mn-lt"/>
        <a:ea typeface="+mn-ea"/>
        <a:cs typeface="+mn-cs"/>
      </a:defRPr>
    </a:lvl5pPr>
    <a:lvl6pPr marL="7900416" algn="l" defTabSz="1580083" rtl="0" eaLnBrk="1" latinLnBrk="0" hangingPunct="1">
      <a:defRPr sz="6221" kern="1200">
        <a:solidFill>
          <a:schemeClr val="tx1"/>
        </a:solidFill>
        <a:latin typeface="+mn-lt"/>
        <a:ea typeface="+mn-ea"/>
        <a:cs typeface="+mn-cs"/>
      </a:defRPr>
    </a:lvl6pPr>
    <a:lvl7pPr marL="9480499" algn="l" defTabSz="1580083" rtl="0" eaLnBrk="1" latinLnBrk="0" hangingPunct="1">
      <a:defRPr sz="6221" kern="1200">
        <a:solidFill>
          <a:schemeClr val="tx1"/>
        </a:solidFill>
        <a:latin typeface="+mn-lt"/>
        <a:ea typeface="+mn-ea"/>
        <a:cs typeface="+mn-cs"/>
      </a:defRPr>
    </a:lvl7pPr>
    <a:lvl8pPr marL="11060582" algn="l" defTabSz="1580083" rtl="0" eaLnBrk="1" latinLnBrk="0" hangingPunct="1">
      <a:defRPr sz="6221" kern="1200">
        <a:solidFill>
          <a:schemeClr val="tx1"/>
        </a:solidFill>
        <a:latin typeface="+mn-lt"/>
        <a:ea typeface="+mn-ea"/>
        <a:cs typeface="+mn-cs"/>
      </a:defRPr>
    </a:lvl8pPr>
    <a:lvl9pPr marL="12640666" algn="l" defTabSz="1580083" rtl="0" eaLnBrk="1" latinLnBrk="0" hangingPunct="1">
      <a:defRPr sz="622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8814"/>
    <p:restoredTop sz="94779"/>
  </p:normalViewPr>
  <p:slideViewPr>
    <p:cSldViewPr snapToGrid="0" snapToObjects="1">
      <p:cViewPr>
        <p:scale>
          <a:sx n="20" d="100"/>
          <a:sy n="20" d="100"/>
        </p:scale>
        <p:origin x="2184"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tiff>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489452"/>
            <a:ext cx="28803600" cy="9550400"/>
          </a:xfrm>
        </p:spPr>
        <p:txBody>
          <a:bodyPr anchor="b"/>
          <a:lstStyle>
            <a:lvl1pPr algn="ctr">
              <a:defRPr sz="18900"/>
            </a:lvl1pPr>
          </a:lstStyle>
          <a:p>
            <a:r>
              <a:rPr lang="en-US" smtClean="0"/>
              <a:t>Click to edit Master title style</a:t>
            </a:r>
            <a:endParaRPr lang="en-US"/>
          </a:p>
        </p:txBody>
      </p:sp>
      <p:sp>
        <p:nvSpPr>
          <p:cNvPr id="3" name="Subtitle 2"/>
          <p:cNvSpPr>
            <a:spLocks noGrp="1"/>
          </p:cNvSpPr>
          <p:nvPr>
            <p:ph type="subTitle" idx="1"/>
          </p:nvPr>
        </p:nvSpPr>
        <p:spPr>
          <a:xfrm>
            <a:off x="4800600" y="14408152"/>
            <a:ext cx="28803600" cy="6623048"/>
          </a:xfrm>
        </p:spPr>
        <p:txBody>
          <a:bodyPr/>
          <a:lstStyle>
            <a:lvl1pPr marL="0" indent="0" algn="ctr">
              <a:buNone/>
              <a:defRPr sz="7560"/>
            </a:lvl1pPr>
            <a:lvl2pPr marL="1440180" indent="0" algn="ctr">
              <a:buNone/>
              <a:defRPr sz="6300"/>
            </a:lvl2pPr>
            <a:lvl3pPr marL="2880360" indent="0" algn="ctr">
              <a:buNone/>
              <a:defRPr sz="5670"/>
            </a:lvl3pPr>
            <a:lvl4pPr marL="4320540" indent="0" algn="ctr">
              <a:buNone/>
              <a:defRPr sz="5040"/>
            </a:lvl4pPr>
            <a:lvl5pPr marL="5760720" indent="0" algn="ctr">
              <a:buNone/>
              <a:defRPr sz="5040"/>
            </a:lvl5pPr>
            <a:lvl6pPr marL="7200900" indent="0" algn="ctr">
              <a:buNone/>
              <a:defRPr sz="5040"/>
            </a:lvl6pPr>
            <a:lvl7pPr marL="8641080" indent="0" algn="ctr">
              <a:buNone/>
              <a:defRPr sz="5040"/>
            </a:lvl7pPr>
            <a:lvl8pPr marL="10081260" indent="0" algn="ctr">
              <a:buNone/>
              <a:defRPr sz="5040"/>
            </a:lvl8pPr>
            <a:lvl9pPr marL="11521440" indent="0" algn="ctr">
              <a:buNone/>
              <a:defRPr sz="504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5" y="1460500"/>
            <a:ext cx="8281035" cy="2324735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640330" y="1460500"/>
            <a:ext cx="24363045" cy="2324735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28" y="6838954"/>
            <a:ext cx="33124140" cy="11410948"/>
          </a:xfrm>
        </p:spPr>
        <p:txBody>
          <a:bodyPr anchor="b"/>
          <a:lstStyle>
            <a:lvl1pPr>
              <a:defRPr sz="18900"/>
            </a:lvl1pPr>
          </a:lstStyle>
          <a:p>
            <a:r>
              <a:rPr lang="en-US" smtClean="0"/>
              <a:t>Click to edit Master title style</a:t>
            </a:r>
            <a:endParaRPr lang="en-US"/>
          </a:p>
        </p:txBody>
      </p:sp>
      <p:sp>
        <p:nvSpPr>
          <p:cNvPr id="3" name="Text Placeholder 2"/>
          <p:cNvSpPr>
            <a:spLocks noGrp="1"/>
          </p:cNvSpPr>
          <p:nvPr>
            <p:ph type="body" idx="1"/>
          </p:nvPr>
        </p:nvSpPr>
        <p:spPr>
          <a:xfrm>
            <a:off x="2620328" y="18357854"/>
            <a:ext cx="33124140" cy="6000748"/>
          </a:xfrm>
        </p:spPr>
        <p:txBody>
          <a:bodyPr/>
          <a:lstStyle>
            <a:lvl1pPr marL="0" indent="0">
              <a:buNone/>
              <a:defRPr sz="7560">
                <a:solidFill>
                  <a:schemeClr val="tx1">
                    <a:tint val="75000"/>
                  </a:schemeClr>
                </a:solidFill>
              </a:defRPr>
            </a:lvl1pPr>
            <a:lvl2pPr marL="1440180" indent="0">
              <a:buNone/>
              <a:defRPr sz="6300">
                <a:solidFill>
                  <a:schemeClr val="tx1">
                    <a:tint val="75000"/>
                  </a:schemeClr>
                </a:solidFill>
              </a:defRPr>
            </a:lvl2pPr>
            <a:lvl3pPr marL="2880360" indent="0">
              <a:buNone/>
              <a:defRPr sz="5670">
                <a:solidFill>
                  <a:schemeClr val="tx1">
                    <a:tint val="75000"/>
                  </a:schemeClr>
                </a:solidFill>
              </a:defRPr>
            </a:lvl3pPr>
            <a:lvl4pPr marL="4320540" indent="0">
              <a:buNone/>
              <a:defRPr sz="5040">
                <a:solidFill>
                  <a:schemeClr val="tx1">
                    <a:tint val="75000"/>
                  </a:schemeClr>
                </a:solidFill>
              </a:defRPr>
            </a:lvl4pPr>
            <a:lvl5pPr marL="5760720" indent="0">
              <a:buNone/>
              <a:defRPr sz="5040">
                <a:solidFill>
                  <a:schemeClr val="tx1">
                    <a:tint val="75000"/>
                  </a:schemeClr>
                </a:solidFill>
              </a:defRPr>
            </a:lvl5pPr>
            <a:lvl6pPr marL="7200900" indent="0">
              <a:buNone/>
              <a:defRPr sz="5040">
                <a:solidFill>
                  <a:schemeClr val="tx1">
                    <a:tint val="75000"/>
                  </a:schemeClr>
                </a:solidFill>
              </a:defRPr>
            </a:lvl6pPr>
            <a:lvl7pPr marL="8641080" indent="0">
              <a:buNone/>
              <a:defRPr sz="5040">
                <a:solidFill>
                  <a:schemeClr val="tx1">
                    <a:tint val="75000"/>
                  </a:schemeClr>
                </a:solidFill>
              </a:defRPr>
            </a:lvl7pPr>
            <a:lvl8pPr marL="10081260" indent="0">
              <a:buNone/>
              <a:defRPr sz="5040">
                <a:solidFill>
                  <a:schemeClr val="tx1">
                    <a:tint val="75000"/>
                  </a:schemeClr>
                </a:solidFill>
              </a:defRPr>
            </a:lvl8pPr>
            <a:lvl9pPr marL="11521440" indent="0">
              <a:buNone/>
              <a:defRPr sz="504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640330" y="7302500"/>
            <a:ext cx="1632204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442430" y="7302500"/>
            <a:ext cx="1632204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460502"/>
            <a:ext cx="33124140" cy="530225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645334" y="6724652"/>
            <a:ext cx="16247029" cy="329564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4" name="Content Placeholder 3"/>
          <p:cNvSpPr>
            <a:spLocks noGrp="1"/>
          </p:cNvSpPr>
          <p:nvPr>
            <p:ph sz="half" idx="2"/>
          </p:nvPr>
        </p:nvSpPr>
        <p:spPr>
          <a:xfrm>
            <a:off x="2645334" y="10020300"/>
            <a:ext cx="16247029"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442430" y="6724652"/>
            <a:ext cx="16327042" cy="329564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6" name="Content Placeholder 5"/>
          <p:cNvSpPr>
            <a:spLocks noGrp="1"/>
          </p:cNvSpPr>
          <p:nvPr>
            <p:ph sz="quarter" idx="4"/>
          </p:nvPr>
        </p:nvSpPr>
        <p:spPr>
          <a:xfrm>
            <a:off x="19442430" y="10020300"/>
            <a:ext cx="16327042"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828800"/>
            <a:ext cx="12386547" cy="6400800"/>
          </a:xfrm>
        </p:spPr>
        <p:txBody>
          <a:bodyPr anchor="b"/>
          <a:lstStyle>
            <a:lvl1pPr>
              <a:defRPr sz="10080"/>
            </a:lvl1pPr>
          </a:lstStyle>
          <a:p>
            <a:r>
              <a:rPr lang="en-US" smtClean="0"/>
              <a:t>Click to edit Master title style</a:t>
            </a:r>
            <a:endParaRPr lang="en-US"/>
          </a:p>
        </p:txBody>
      </p:sp>
      <p:sp>
        <p:nvSpPr>
          <p:cNvPr id="3" name="Content Placeholder 2"/>
          <p:cNvSpPr>
            <a:spLocks noGrp="1"/>
          </p:cNvSpPr>
          <p:nvPr>
            <p:ph idx="1"/>
          </p:nvPr>
        </p:nvSpPr>
        <p:spPr>
          <a:xfrm>
            <a:off x="16327042" y="3949702"/>
            <a:ext cx="19442430" cy="19494500"/>
          </a:xfrm>
        </p:spPr>
        <p:txBody>
          <a:bodyPr/>
          <a:lstStyle>
            <a:lvl1pPr>
              <a:defRPr sz="10080"/>
            </a:lvl1pPr>
            <a:lvl2pPr>
              <a:defRPr sz="8820"/>
            </a:lvl2pPr>
            <a:lvl3pPr>
              <a:defRPr sz="7560"/>
            </a:lvl3pPr>
            <a:lvl4pPr>
              <a:defRPr sz="6300"/>
            </a:lvl4pPr>
            <a:lvl5pPr>
              <a:defRPr sz="6300"/>
            </a:lvl5pPr>
            <a:lvl6pPr>
              <a:defRPr sz="6300"/>
            </a:lvl6pPr>
            <a:lvl7pPr>
              <a:defRPr sz="6300"/>
            </a:lvl7pPr>
            <a:lvl8pPr>
              <a:defRPr sz="6300"/>
            </a:lvl8pPr>
            <a:lvl9pPr>
              <a:defRPr sz="6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645334" y="8229600"/>
            <a:ext cx="12386547" cy="1524635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828800"/>
            <a:ext cx="12386547" cy="6400800"/>
          </a:xfrm>
        </p:spPr>
        <p:txBody>
          <a:bodyPr anchor="b"/>
          <a:lstStyle>
            <a:lvl1pPr>
              <a:defRPr sz="10080"/>
            </a:lvl1pPr>
          </a:lstStyle>
          <a:p>
            <a:r>
              <a:rPr lang="en-US" smtClean="0"/>
              <a:t>Click to edit Master title style</a:t>
            </a:r>
            <a:endParaRPr lang="en-US"/>
          </a:p>
        </p:txBody>
      </p:sp>
      <p:sp>
        <p:nvSpPr>
          <p:cNvPr id="3" name="Picture Placeholder 2"/>
          <p:cNvSpPr>
            <a:spLocks noGrp="1"/>
          </p:cNvSpPr>
          <p:nvPr>
            <p:ph type="pic" idx="1"/>
          </p:nvPr>
        </p:nvSpPr>
        <p:spPr>
          <a:xfrm>
            <a:off x="16327042" y="3949702"/>
            <a:ext cx="19442430" cy="19494500"/>
          </a:xfrm>
        </p:spPr>
        <p:txBody>
          <a:bodyPr/>
          <a:lstStyle>
            <a:lvl1pPr marL="0" indent="0">
              <a:buNone/>
              <a:defRPr sz="10080"/>
            </a:lvl1pPr>
            <a:lvl2pPr marL="1440180" indent="0">
              <a:buNone/>
              <a:defRPr sz="8820"/>
            </a:lvl2pPr>
            <a:lvl3pPr marL="2880360" indent="0">
              <a:buNone/>
              <a:defRPr sz="7560"/>
            </a:lvl3pPr>
            <a:lvl4pPr marL="4320540" indent="0">
              <a:buNone/>
              <a:defRPr sz="6300"/>
            </a:lvl4pPr>
            <a:lvl5pPr marL="5760720" indent="0">
              <a:buNone/>
              <a:defRPr sz="6300"/>
            </a:lvl5pPr>
            <a:lvl6pPr marL="7200900" indent="0">
              <a:buNone/>
              <a:defRPr sz="6300"/>
            </a:lvl6pPr>
            <a:lvl7pPr marL="8641080" indent="0">
              <a:buNone/>
              <a:defRPr sz="6300"/>
            </a:lvl7pPr>
            <a:lvl8pPr marL="10081260" indent="0">
              <a:buNone/>
              <a:defRPr sz="6300"/>
            </a:lvl8pPr>
            <a:lvl9pPr marL="11521440" indent="0">
              <a:buNone/>
              <a:defRPr sz="6300"/>
            </a:lvl9pPr>
          </a:lstStyle>
          <a:p>
            <a:endParaRPr lang="en-US"/>
          </a:p>
        </p:txBody>
      </p:sp>
      <p:sp>
        <p:nvSpPr>
          <p:cNvPr id="4" name="Text Placeholder 3"/>
          <p:cNvSpPr>
            <a:spLocks noGrp="1"/>
          </p:cNvSpPr>
          <p:nvPr>
            <p:ph type="body" sz="half" idx="2"/>
          </p:nvPr>
        </p:nvSpPr>
        <p:spPr>
          <a:xfrm>
            <a:off x="2645334" y="8229600"/>
            <a:ext cx="12386547" cy="1524635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11/29/17</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460502"/>
            <a:ext cx="33124140" cy="530225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640330" y="7302500"/>
            <a:ext cx="33124140" cy="1740535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640330" y="25425402"/>
            <a:ext cx="8641080" cy="1460500"/>
          </a:xfrm>
          <a:prstGeom prst="rect">
            <a:avLst/>
          </a:prstGeom>
        </p:spPr>
        <p:txBody>
          <a:bodyPr vert="horz" lIns="91440" tIns="45720" rIns="91440" bIns="45720" rtlCol="0" anchor="ctr"/>
          <a:lstStyle>
            <a:lvl1pPr algn="l">
              <a:defRPr sz="3780">
                <a:solidFill>
                  <a:schemeClr val="tx1">
                    <a:tint val="75000"/>
                  </a:schemeClr>
                </a:solidFill>
              </a:defRPr>
            </a:lvl1pPr>
          </a:lstStyle>
          <a:p>
            <a:fld id="{48A87A34-81AB-432B-8DAE-1953F412C126}" type="datetimeFigureOut">
              <a:rPr lang="en-US" smtClean="0"/>
              <a:pPr/>
              <a:t>11/29/17</a:t>
            </a:fld>
            <a:endParaRPr lang="en-US" dirty="0"/>
          </a:p>
        </p:txBody>
      </p:sp>
      <p:sp>
        <p:nvSpPr>
          <p:cNvPr id="5" name="Footer Placeholder 4"/>
          <p:cNvSpPr>
            <a:spLocks noGrp="1"/>
          </p:cNvSpPr>
          <p:nvPr>
            <p:ph type="ftr" sz="quarter" idx="3"/>
          </p:nvPr>
        </p:nvSpPr>
        <p:spPr>
          <a:xfrm>
            <a:off x="12721590" y="25425402"/>
            <a:ext cx="12961620" cy="1460500"/>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123390" y="25425402"/>
            <a:ext cx="8641080" cy="1460500"/>
          </a:xfrm>
          <a:prstGeom prst="rect">
            <a:avLst/>
          </a:prstGeom>
        </p:spPr>
        <p:txBody>
          <a:bodyPr vert="horz" lIns="91440" tIns="45720" rIns="91440" bIns="45720" rtlCol="0" anchor="ctr"/>
          <a:lstStyle>
            <a:lvl1pPr algn="r">
              <a:defRPr sz="378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10361949"/>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l" defTabSz="2880360" rtl="0" eaLnBrk="1" latinLnBrk="0" hangingPunct="1">
        <a:lnSpc>
          <a:spcPct val="90000"/>
        </a:lnSpc>
        <a:spcBef>
          <a:spcPct val="0"/>
        </a:spcBef>
        <a:buNone/>
        <a:defRPr sz="13860" kern="1200">
          <a:solidFill>
            <a:schemeClr val="tx1"/>
          </a:solidFill>
          <a:latin typeface="+mj-lt"/>
          <a:ea typeface="+mj-ea"/>
          <a:cs typeface="+mj-cs"/>
        </a:defRPr>
      </a:lvl1pPr>
    </p:titleStyle>
    <p:bodyStyle>
      <a:lvl1pPr marL="720090" indent="-720090" algn="l" defTabSz="2880360" rtl="0" eaLnBrk="1" latinLnBrk="0" hangingPunct="1">
        <a:lnSpc>
          <a:spcPct val="90000"/>
        </a:lnSpc>
        <a:spcBef>
          <a:spcPts val="3150"/>
        </a:spcBef>
        <a:buFont typeface="Arial"/>
        <a:buChar char="•"/>
        <a:defRPr sz="8820" kern="1200">
          <a:solidFill>
            <a:schemeClr val="tx1"/>
          </a:solidFill>
          <a:latin typeface="+mn-lt"/>
          <a:ea typeface="+mn-ea"/>
          <a:cs typeface="+mn-cs"/>
        </a:defRPr>
      </a:lvl1pPr>
      <a:lvl2pPr marL="2160270" indent="-720090" algn="l" defTabSz="2880360" rtl="0" eaLnBrk="1" latinLnBrk="0" hangingPunct="1">
        <a:lnSpc>
          <a:spcPct val="90000"/>
        </a:lnSpc>
        <a:spcBef>
          <a:spcPts val="1575"/>
        </a:spcBef>
        <a:buFont typeface="Arial"/>
        <a:buChar char="•"/>
        <a:defRPr sz="7560" kern="1200">
          <a:solidFill>
            <a:schemeClr val="tx1"/>
          </a:solidFill>
          <a:latin typeface="+mn-lt"/>
          <a:ea typeface="+mn-ea"/>
          <a:cs typeface="+mn-cs"/>
        </a:defRPr>
      </a:lvl2pPr>
      <a:lvl3pPr marL="3600450" indent="-720090" algn="l" defTabSz="2880360" rtl="0" eaLnBrk="1" latinLnBrk="0" hangingPunct="1">
        <a:lnSpc>
          <a:spcPct val="90000"/>
        </a:lnSpc>
        <a:spcBef>
          <a:spcPts val="1575"/>
        </a:spcBef>
        <a:buFont typeface="Arial"/>
        <a:buChar char="•"/>
        <a:defRPr sz="6300" kern="1200">
          <a:solidFill>
            <a:schemeClr val="tx1"/>
          </a:solidFill>
          <a:latin typeface="+mn-lt"/>
          <a:ea typeface="+mn-ea"/>
          <a:cs typeface="+mn-cs"/>
        </a:defRPr>
      </a:lvl3pPr>
      <a:lvl4pPr marL="504063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4pPr>
      <a:lvl5pPr marL="648081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5pPr>
      <a:lvl6pPr marL="792099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6pPr>
      <a:lvl7pPr marL="936117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7pPr>
      <a:lvl8pPr marL="1080135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8pPr>
      <a:lvl9pPr marL="1224153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9pPr>
    </p:bodyStyle>
    <p:otherStyle>
      <a:defPPr>
        <a:defRPr lang="en-US"/>
      </a:defPPr>
      <a:lvl1pPr marL="0" algn="l" defTabSz="2880360" rtl="0" eaLnBrk="1" latinLnBrk="0" hangingPunct="1">
        <a:defRPr sz="5670" kern="1200">
          <a:solidFill>
            <a:schemeClr val="tx1"/>
          </a:solidFill>
          <a:latin typeface="+mn-lt"/>
          <a:ea typeface="+mn-ea"/>
          <a:cs typeface="+mn-cs"/>
        </a:defRPr>
      </a:lvl1pPr>
      <a:lvl2pPr marL="1440180" algn="l" defTabSz="2880360" rtl="0" eaLnBrk="1" latinLnBrk="0" hangingPunct="1">
        <a:defRPr sz="5670" kern="1200">
          <a:solidFill>
            <a:schemeClr val="tx1"/>
          </a:solidFill>
          <a:latin typeface="+mn-lt"/>
          <a:ea typeface="+mn-ea"/>
          <a:cs typeface="+mn-cs"/>
        </a:defRPr>
      </a:lvl2pPr>
      <a:lvl3pPr marL="2880360" algn="l" defTabSz="2880360" rtl="0" eaLnBrk="1" latinLnBrk="0" hangingPunct="1">
        <a:defRPr sz="5670" kern="1200">
          <a:solidFill>
            <a:schemeClr val="tx1"/>
          </a:solidFill>
          <a:latin typeface="+mn-lt"/>
          <a:ea typeface="+mn-ea"/>
          <a:cs typeface="+mn-cs"/>
        </a:defRPr>
      </a:lvl3pPr>
      <a:lvl4pPr marL="4320540" algn="l" defTabSz="2880360" rtl="0" eaLnBrk="1" latinLnBrk="0" hangingPunct="1">
        <a:defRPr sz="5670" kern="1200">
          <a:solidFill>
            <a:schemeClr val="tx1"/>
          </a:solidFill>
          <a:latin typeface="+mn-lt"/>
          <a:ea typeface="+mn-ea"/>
          <a:cs typeface="+mn-cs"/>
        </a:defRPr>
      </a:lvl4pPr>
      <a:lvl5pPr marL="5760720" algn="l" defTabSz="2880360" rtl="0" eaLnBrk="1" latinLnBrk="0" hangingPunct="1">
        <a:defRPr sz="5670" kern="1200">
          <a:solidFill>
            <a:schemeClr val="tx1"/>
          </a:solidFill>
          <a:latin typeface="+mn-lt"/>
          <a:ea typeface="+mn-ea"/>
          <a:cs typeface="+mn-cs"/>
        </a:defRPr>
      </a:lvl5pPr>
      <a:lvl6pPr marL="7200900" algn="l" defTabSz="2880360" rtl="0" eaLnBrk="1" latinLnBrk="0" hangingPunct="1">
        <a:defRPr sz="5670" kern="1200">
          <a:solidFill>
            <a:schemeClr val="tx1"/>
          </a:solidFill>
          <a:latin typeface="+mn-lt"/>
          <a:ea typeface="+mn-ea"/>
          <a:cs typeface="+mn-cs"/>
        </a:defRPr>
      </a:lvl6pPr>
      <a:lvl7pPr marL="8641080" algn="l" defTabSz="2880360" rtl="0" eaLnBrk="1" latinLnBrk="0" hangingPunct="1">
        <a:defRPr sz="5670" kern="1200">
          <a:solidFill>
            <a:schemeClr val="tx1"/>
          </a:solidFill>
          <a:latin typeface="+mn-lt"/>
          <a:ea typeface="+mn-ea"/>
          <a:cs typeface="+mn-cs"/>
        </a:defRPr>
      </a:lvl7pPr>
      <a:lvl8pPr marL="10081260" algn="l" defTabSz="2880360" rtl="0" eaLnBrk="1" latinLnBrk="0" hangingPunct="1">
        <a:defRPr sz="5670" kern="1200">
          <a:solidFill>
            <a:schemeClr val="tx1"/>
          </a:solidFill>
          <a:latin typeface="+mn-lt"/>
          <a:ea typeface="+mn-ea"/>
          <a:cs typeface="+mn-cs"/>
        </a:defRPr>
      </a:lvl8pPr>
      <a:lvl9pPr marL="11521440" algn="l" defTabSz="2880360" rtl="0" eaLnBrk="1" latinLnBrk="0" hangingPunct="1">
        <a:defRPr sz="56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alfven.princeton.edu/publications/ep-encyclopedia-2001" TargetMode="External"/><Relationship Id="rId7" Type="http://schemas.openxmlformats.org/officeDocument/2006/relationships/hyperlink" Target="https://ntrs.nasa.gov/archive/nasa/casi.ntrs.nasa.gov/19960028160.pdf" TargetMode="External"/><Relationship Id="rId8" Type="http://schemas.openxmlformats.org/officeDocument/2006/relationships/image" Target="../media/image5.png"/><Relationship Id="rId9" Type="http://schemas.openxmlformats.org/officeDocument/2006/relationships/image" Target="../media/image6.png"/><Relationship Id="rId10"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alphaModFix amt="85000"/>
          </a:blip>
          <a:stretch>
            <a:fillRect/>
          </a:stretch>
        </p:blipFill>
        <p:spPr>
          <a:xfrm>
            <a:off x="225289" y="3049248"/>
            <a:ext cx="11483035" cy="17518442"/>
          </a:xfrm>
          <a:prstGeom prst="rect">
            <a:avLst/>
          </a:prstGeom>
        </p:spPr>
      </p:pic>
      <p:sp>
        <p:nvSpPr>
          <p:cNvPr id="8" name="TextBox 7"/>
          <p:cNvSpPr txBox="1"/>
          <p:nvPr/>
        </p:nvSpPr>
        <p:spPr>
          <a:xfrm>
            <a:off x="997380" y="8209669"/>
            <a:ext cx="9938854" cy="584775"/>
          </a:xfrm>
          <a:prstGeom prst="rect">
            <a:avLst/>
          </a:prstGeom>
          <a:noFill/>
        </p:spPr>
        <p:txBody>
          <a:bodyPr wrap="square" rtlCol="0">
            <a:spAutoFit/>
          </a:bodyPr>
          <a:lstStyle/>
          <a:p>
            <a:pPr algn="ctr"/>
            <a:r>
              <a:rPr lang="en-US" sz="3200" dirty="0" smtClean="0">
                <a:ln w="0"/>
                <a:solidFill>
                  <a:schemeClr val="accent1"/>
                </a:solidFill>
                <a:effectLst>
                  <a:outerShdw blurRad="38100" dist="25400" dir="5400000" algn="ctr" rotWithShape="0">
                    <a:srgbClr val="6E747A">
                      <a:alpha val="43000"/>
                    </a:srgbClr>
                  </a:outerShdw>
                </a:effectLst>
              </a:rPr>
              <a:t>Terms &amp; Definitions</a:t>
            </a:r>
            <a:r>
              <a:rPr lang="en-US" sz="3200" dirty="0">
                <a:ln w="0"/>
                <a:solidFill>
                  <a:schemeClr val="accent1"/>
                </a:solidFill>
                <a:effectLst>
                  <a:outerShdw blurRad="38100" dist="25400" dir="5400000" algn="ctr" rotWithShape="0">
                    <a:srgbClr val="6E747A">
                      <a:alpha val="43000"/>
                    </a:srgbClr>
                  </a:outerShdw>
                </a:effectLst>
              </a:rPr>
              <a:t>:</a:t>
            </a:r>
            <a:endParaRPr lang="en-US" sz="3200" dirty="0">
              <a:ln w="0"/>
              <a:solidFill>
                <a:schemeClr val="accent1"/>
              </a:solidFill>
              <a:effectLst>
                <a:outerShdw blurRad="38100" dist="25400" dir="5400000" algn="ctr" rotWithShape="0">
                  <a:srgbClr val="6E747A">
                    <a:alpha val="43000"/>
                  </a:srgbClr>
                </a:outerShdw>
              </a:effectLst>
            </a:endParaRPr>
          </a:p>
        </p:txBody>
      </p:sp>
      <p:sp>
        <p:nvSpPr>
          <p:cNvPr id="9" name="TextBox 8"/>
          <p:cNvSpPr txBox="1"/>
          <p:nvPr/>
        </p:nvSpPr>
        <p:spPr>
          <a:xfrm>
            <a:off x="971741" y="8771261"/>
            <a:ext cx="9938855" cy="4739759"/>
          </a:xfrm>
          <a:prstGeom prst="rect">
            <a:avLst/>
          </a:prstGeom>
          <a:noFill/>
        </p:spPr>
        <p:txBody>
          <a:bodyPr wrap="square" rtlCol="0">
            <a:spAutoFit/>
          </a:bodyPr>
          <a:lstStyle/>
          <a:p>
            <a:r>
              <a:rPr lang="en-US" sz="2000" b="1" dirty="0" err="1" smtClean="0"/>
              <a:t>Arcjet</a:t>
            </a:r>
            <a:r>
              <a:rPr lang="en-US" sz="2000" b="1" dirty="0" smtClean="0"/>
              <a:t>:</a:t>
            </a:r>
          </a:p>
          <a:p>
            <a:r>
              <a:rPr lang="en-US" sz="1400" dirty="0" smtClean="0"/>
              <a:t>Device </a:t>
            </a:r>
            <a:r>
              <a:rPr lang="en-US" sz="1400" dirty="0"/>
              <a:t>that heats a propellant stream by passing a high-current electrical arc through it, before expansion through a downstream nozzle.</a:t>
            </a:r>
          </a:p>
          <a:p>
            <a:endParaRPr lang="en-US" sz="1400" dirty="0"/>
          </a:p>
          <a:p>
            <a:r>
              <a:rPr lang="en-US" sz="2000" b="1" dirty="0"/>
              <a:t>Hall </a:t>
            </a:r>
            <a:r>
              <a:rPr lang="en-US" sz="2000" b="1" dirty="0" smtClean="0"/>
              <a:t>Effect:</a:t>
            </a:r>
          </a:p>
          <a:p>
            <a:r>
              <a:rPr lang="en-US" sz="1400" dirty="0" smtClean="0"/>
              <a:t>Conduction </a:t>
            </a:r>
            <a:r>
              <a:rPr lang="en-US" sz="1400" dirty="0"/>
              <a:t>of electric current perpendicular to an applied electric field in a superimposed magnetic field.</a:t>
            </a:r>
          </a:p>
          <a:p>
            <a:endParaRPr lang="en-US" sz="1400" dirty="0"/>
          </a:p>
          <a:p>
            <a:r>
              <a:rPr lang="en-US" sz="2000" b="1" dirty="0"/>
              <a:t>Inductive </a:t>
            </a:r>
            <a:r>
              <a:rPr lang="en-US" sz="2000" b="1" dirty="0" smtClean="0"/>
              <a:t>Thruster:</a:t>
            </a:r>
          </a:p>
          <a:p>
            <a:r>
              <a:rPr lang="en-US" sz="1400" dirty="0" smtClean="0"/>
              <a:t>Device </a:t>
            </a:r>
            <a:r>
              <a:rPr lang="en-US" sz="1400" dirty="0"/>
              <a:t>that heats a propellant stream by means of an inductive discharge before expansion through a downstream nozzle.</a:t>
            </a:r>
          </a:p>
          <a:p>
            <a:endParaRPr lang="en-US" sz="1400" dirty="0"/>
          </a:p>
          <a:p>
            <a:r>
              <a:rPr lang="en-US" sz="2000" b="1" dirty="0"/>
              <a:t>Ion </a:t>
            </a:r>
            <a:r>
              <a:rPr lang="en-US" sz="2000" b="1" dirty="0" smtClean="0"/>
              <a:t>Thruster:</a:t>
            </a:r>
          </a:p>
          <a:p>
            <a:r>
              <a:rPr lang="en-US" sz="1400" dirty="0" smtClean="0"/>
              <a:t>Device </a:t>
            </a:r>
            <a:r>
              <a:rPr lang="en-US" sz="1400" dirty="0"/>
              <a:t>that accelerates propellant ions by an electrostatic field.</a:t>
            </a:r>
          </a:p>
          <a:p>
            <a:endParaRPr lang="en-US" sz="1400" dirty="0"/>
          </a:p>
          <a:p>
            <a:r>
              <a:rPr lang="en-US" sz="2000" b="1" dirty="0" err="1"/>
              <a:t>Magnetoplasmadynamic</a:t>
            </a:r>
            <a:r>
              <a:rPr lang="en-US" sz="2000" b="1" dirty="0"/>
              <a:t> </a:t>
            </a:r>
            <a:r>
              <a:rPr lang="en-US" sz="2000" b="1" dirty="0" smtClean="0"/>
              <a:t>thruster:</a:t>
            </a:r>
          </a:p>
          <a:p>
            <a:r>
              <a:rPr lang="en-US" sz="1400" dirty="0" smtClean="0"/>
              <a:t>Device </a:t>
            </a:r>
            <a:r>
              <a:rPr lang="en-US" sz="1400" dirty="0"/>
              <a:t>that accelerates a propellant plasma by an internal or external magnetic field acting on an internal arc current.</a:t>
            </a:r>
          </a:p>
          <a:p>
            <a:endParaRPr lang="en-US" sz="1400" dirty="0"/>
          </a:p>
          <a:p>
            <a:r>
              <a:rPr lang="en-US" sz="2000" b="1" dirty="0" smtClean="0"/>
              <a:t>Plasma:</a:t>
            </a:r>
          </a:p>
          <a:p>
            <a:r>
              <a:rPr lang="en-US" sz="1400" dirty="0" smtClean="0"/>
              <a:t>Heavily </a:t>
            </a:r>
            <a:r>
              <a:rPr lang="en-US" sz="1400" dirty="0"/>
              <a:t>ionized state of matter, usually gaseous, composed of ions, electrons and neutral atoms or molecules, that has sufficient electrical conductivity to carry substantial current and to react to electric magnetic body forces.</a:t>
            </a:r>
            <a:endParaRPr lang="en-US" sz="1400" dirty="0"/>
          </a:p>
        </p:txBody>
      </p:sp>
      <p:pic>
        <p:nvPicPr>
          <p:cNvPr id="4" name="Picture 3"/>
          <p:cNvPicPr>
            <a:picLocks noChangeAspect="1"/>
          </p:cNvPicPr>
          <p:nvPr/>
        </p:nvPicPr>
        <p:blipFill>
          <a:blip r:embed="rId4">
            <a:alphaModFix amt="90000"/>
            <a:extLst>
              <a:ext uri="{28A0092B-C50C-407E-A947-70E740481C1C}">
                <a14:useLocalDpi xmlns:a14="http://schemas.microsoft.com/office/drawing/2010/main" val="0"/>
              </a:ext>
            </a:extLst>
          </a:blip>
          <a:stretch>
            <a:fillRect/>
          </a:stretch>
        </p:blipFill>
        <p:spPr>
          <a:xfrm>
            <a:off x="18719127" y="21380075"/>
            <a:ext cx="19395772" cy="4275783"/>
          </a:xfrm>
          <a:prstGeom prst="rect">
            <a:avLst/>
          </a:prstGeom>
        </p:spPr>
      </p:pic>
      <p:pic>
        <p:nvPicPr>
          <p:cNvPr id="11" name="Picture 10"/>
          <p:cNvPicPr>
            <a:picLocks noChangeAspect="1"/>
          </p:cNvPicPr>
          <p:nvPr/>
        </p:nvPicPr>
        <p:blipFill>
          <a:blip r:embed="rId5">
            <a:alphaModFix amt="90000"/>
            <a:extLst>
              <a:ext uri="{28A0092B-C50C-407E-A947-70E740481C1C}">
                <a14:useLocalDpi xmlns:a14="http://schemas.microsoft.com/office/drawing/2010/main" val="0"/>
              </a:ext>
            </a:extLst>
          </a:blip>
          <a:stretch>
            <a:fillRect/>
          </a:stretch>
        </p:blipFill>
        <p:spPr>
          <a:xfrm>
            <a:off x="225289" y="20276067"/>
            <a:ext cx="11483035" cy="6511163"/>
          </a:xfrm>
          <a:prstGeom prst="rect">
            <a:avLst/>
          </a:prstGeom>
        </p:spPr>
      </p:pic>
      <p:sp>
        <p:nvSpPr>
          <p:cNvPr id="13" name="TextBox 12"/>
          <p:cNvSpPr txBox="1"/>
          <p:nvPr/>
        </p:nvSpPr>
        <p:spPr>
          <a:xfrm>
            <a:off x="19019520" y="21674064"/>
            <a:ext cx="18836640" cy="674031"/>
          </a:xfrm>
          <a:prstGeom prst="rect">
            <a:avLst/>
          </a:prstGeom>
          <a:noFill/>
        </p:spPr>
        <p:txBody>
          <a:bodyPr wrap="square" rtlCol="0">
            <a:spAutoFit/>
          </a:bodyPr>
          <a:lstStyle/>
          <a:p>
            <a:pPr algn="ctr"/>
            <a:r>
              <a:rPr lang="en-US" sz="3780" dirty="0" smtClean="0">
                <a:ln w="0"/>
                <a:solidFill>
                  <a:schemeClr val="accent1"/>
                </a:solidFill>
                <a:effectLst>
                  <a:outerShdw blurRad="38100" dist="25400" dir="5400000" algn="ctr" rotWithShape="0">
                    <a:srgbClr val="6E747A">
                      <a:alpha val="43000"/>
                    </a:srgbClr>
                  </a:outerShdw>
                </a:effectLst>
              </a:rPr>
              <a:t>Bibliography:</a:t>
            </a:r>
            <a:endParaRPr lang="en-US" sz="3780" dirty="0">
              <a:ln w="0"/>
              <a:solidFill>
                <a:schemeClr val="accent1"/>
              </a:solidFill>
              <a:effectLst>
                <a:outerShdw blurRad="38100" dist="25400" dir="5400000" algn="ctr" rotWithShape="0">
                  <a:srgbClr val="6E747A">
                    <a:alpha val="43000"/>
                  </a:srgbClr>
                </a:outerShdw>
              </a:effectLst>
            </a:endParaRPr>
          </a:p>
        </p:txBody>
      </p:sp>
      <p:sp>
        <p:nvSpPr>
          <p:cNvPr id="15" name="TextBox 14"/>
          <p:cNvSpPr txBox="1"/>
          <p:nvPr/>
        </p:nvSpPr>
        <p:spPr>
          <a:xfrm>
            <a:off x="961425" y="21153518"/>
            <a:ext cx="9949171" cy="4606389"/>
          </a:xfrm>
          <a:prstGeom prst="rect">
            <a:avLst/>
          </a:prstGeom>
          <a:noFill/>
        </p:spPr>
        <p:txBody>
          <a:bodyPr wrap="square" rtlCol="0">
            <a:spAutoFit/>
          </a:bodyPr>
          <a:lstStyle/>
          <a:p>
            <a:r>
              <a:rPr lang="en-US" sz="3600" dirty="0"/>
              <a:t>T = ma = </a:t>
            </a:r>
            <a:r>
              <a:rPr lang="el-GR" sz="3600" dirty="0"/>
              <a:t>Δ</a:t>
            </a:r>
            <a:r>
              <a:rPr lang="en-US" sz="3600" dirty="0"/>
              <a:t>m</a:t>
            </a:r>
            <a:r>
              <a:rPr lang="bg-BG" sz="3600" dirty="0"/>
              <a:t>•</a:t>
            </a:r>
            <a:r>
              <a:rPr lang="en-US" sz="3600" dirty="0" err="1" smtClean="0"/>
              <a:t>v</a:t>
            </a:r>
            <a:r>
              <a:rPr lang="en-US" sz="3600" baseline="-25000" dirty="0" err="1" smtClean="0"/>
              <a:t>e</a:t>
            </a:r>
            <a:r>
              <a:rPr lang="en-US" sz="3600" baseline="-25000" dirty="0" smtClean="0"/>
              <a:t>  </a:t>
            </a:r>
            <a:r>
              <a:rPr lang="en-US" sz="2000" i="1" dirty="0" smtClean="0"/>
              <a:t>Thrust in relation to mass, acceleration and fuel consumption.</a:t>
            </a:r>
          </a:p>
          <a:p>
            <a:r>
              <a:rPr lang="en-US" sz="3600" dirty="0" smtClean="0"/>
              <a:t>I</a:t>
            </a:r>
            <a:r>
              <a:rPr lang="en-US" sz="3600" baseline="-25000" dirty="0" smtClean="0"/>
              <a:t>s</a:t>
            </a:r>
            <a:r>
              <a:rPr lang="en-US" sz="3600" dirty="0" smtClean="0"/>
              <a:t> </a:t>
            </a:r>
            <a:r>
              <a:rPr lang="en-US" sz="3600" dirty="0"/>
              <a:t>= </a:t>
            </a:r>
            <a:r>
              <a:rPr lang="en-US" sz="3600" dirty="0" err="1"/>
              <a:t>v</a:t>
            </a:r>
            <a:r>
              <a:rPr lang="en-US" sz="3600" baseline="-25000" dirty="0" err="1"/>
              <a:t>e</a:t>
            </a:r>
            <a:r>
              <a:rPr lang="en-US" sz="3600" baseline="-25000" dirty="0"/>
              <a:t>  </a:t>
            </a:r>
            <a:r>
              <a:rPr lang="en-US" sz="3600" dirty="0"/>
              <a:t>/  </a:t>
            </a:r>
            <a:r>
              <a:rPr lang="en-US" sz="3600" dirty="0" smtClean="0"/>
              <a:t>g</a:t>
            </a:r>
            <a:r>
              <a:rPr lang="en-US" sz="3600" baseline="-25000" dirty="0" smtClean="0"/>
              <a:t>o  </a:t>
            </a:r>
            <a:r>
              <a:rPr lang="en-US" sz="2000" i="1" dirty="0"/>
              <a:t>P</a:t>
            </a:r>
            <a:r>
              <a:rPr lang="en-US" sz="2000" i="1" dirty="0" smtClean="0"/>
              <a:t>eriod of thrust in relation to velocity and weight of expelled propellant.</a:t>
            </a:r>
            <a:endParaRPr lang="en-US" sz="2000" i="1" dirty="0"/>
          </a:p>
          <a:p>
            <a:r>
              <a:rPr lang="el-GR" sz="3600" dirty="0"/>
              <a:t>Δ</a:t>
            </a:r>
            <a:r>
              <a:rPr lang="en-US" sz="3600" dirty="0"/>
              <a:t>v = a</a:t>
            </a:r>
            <a:r>
              <a:rPr lang="bg-BG" sz="3600" dirty="0"/>
              <a:t>•</a:t>
            </a:r>
            <a:r>
              <a:rPr lang="el-GR" sz="3600" dirty="0"/>
              <a:t>Δ</a:t>
            </a:r>
            <a:r>
              <a:rPr lang="en-US" sz="3600" dirty="0" smtClean="0"/>
              <a:t>t </a:t>
            </a:r>
            <a:r>
              <a:rPr lang="en-US" sz="2000" i="1" dirty="0" smtClean="0"/>
              <a:t>Increase in velocity vs Impulse Period.</a:t>
            </a:r>
            <a:endParaRPr lang="en-US" sz="2000" i="1" baseline="-25000" dirty="0"/>
          </a:p>
          <a:p>
            <a:r>
              <a:rPr lang="el-GR" sz="3600" dirty="0"/>
              <a:t>Δ</a:t>
            </a:r>
            <a:r>
              <a:rPr lang="en-US" sz="3600" dirty="0"/>
              <a:t>v = </a:t>
            </a:r>
            <a:r>
              <a:rPr lang="en-US" sz="3600" dirty="0" err="1"/>
              <a:t>v</a:t>
            </a:r>
            <a:r>
              <a:rPr lang="en-US" sz="3600" baseline="-25000" dirty="0" err="1"/>
              <a:t>e</a:t>
            </a:r>
            <a:r>
              <a:rPr lang="en-US" sz="3600" baseline="-25000" dirty="0"/>
              <a:t> </a:t>
            </a:r>
            <a:r>
              <a:rPr lang="bg-BG" sz="3600" dirty="0"/>
              <a:t>• </a:t>
            </a:r>
            <a:r>
              <a:rPr lang="en-US" sz="3600" dirty="0"/>
              <a:t>ln(m</a:t>
            </a:r>
            <a:r>
              <a:rPr lang="en-US" sz="3600" baseline="-25000" dirty="0"/>
              <a:t>i</a:t>
            </a:r>
            <a:r>
              <a:rPr lang="en-US" sz="3600" dirty="0"/>
              <a:t>/m</a:t>
            </a:r>
            <a:r>
              <a:rPr lang="en-US" sz="3600" baseline="-25000" dirty="0"/>
              <a:t>f</a:t>
            </a:r>
            <a:r>
              <a:rPr lang="en-US" sz="3600" dirty="0" smtClean="0"/>
              <a:t>) </a:t>
            </a:r>
            <a:r>
              <a:rPr lang="en-US" sz="2000" i="1" dirty="0"/>
              <a:t>I</a:t>
            </a:r>
            <a:r>
              <a:rPr lang="en-US" sz="2000" i="1" dirty="0" smtClean="0"/>
              <a:t>ncrease in velocity vs fuel consumption.</a:t>
            </a:r>
          </a:p>
          <a:p>
            <a:endParaRPr lang="en-US" sz="2800" dirty="0" smtClean="0"/>
          </a:p>
          <a:p>
            <a:endParaRPr lang="en-US" sz="2800" baseline="-25000" dirty="0"/>
          </a:p>
          <a:p>
            <a:r>
              <a:rPr lang="en-US" sz="2800" dirty="0">
                <a:solidFill>
                  <a:srgbClr val="FF0000"/>
                </a:solidFill>
              </a:rPr>
              <a:t>T = Thrust, m = </a:t>
            </a:r>
            <a:r>
              <a:rPr lang="en-US" sz="2800" dirty="0" smtClean="0">
                <a:solidFill>
                  <a:srgbClr val="FF0000"/>
                </a:solidFill>
              </a:rPr>
              <a:t>Mass </a:t>
            </a:r>
            <a:r>
              <a:rPr lang="en-US" sz="2800" dirty="0">
                <a:solidFill>
                  <a:srgbClr val="FF0000"/>
                </a:solidFill>
              </a:rPr>
              <a:t>of vehicle, a = </a:t>
            </a:r>
            <a:r>
              <a:rPr lang="en-US" sz="2800" dirty="0" smtClean="0">
                <a:solidFill>
                  <a:srgbClr val="FF0000"/>
                </a:solidFill>
              </a:rPr>
              <a:t>Acceleration</a:t>
            </a:r>
            <a:r>
              <a:rPr lang="en-US" sz="2800" dirty="0">
                <a:solidFill>
                  <a:srgbClr val="FF0000"/>
                </a:solidFill>
              </a:rPr>
              <a:t>, </a:t>
            </a:r>
            <a:r>
              <a:rPr lang="el-GR" sz="2800" dirty="0">
                <a:solidFill>
                  <a:srgbClr val="FF0000"/>
                </a:solidFill>
              </a:rPr>
              <a:t>Δ</a:t>
            </a:r>
            <a:r>
              <a:rPr lang="en-US" sz="2800" dirty="0">
                <a:solidFill>
                  <a:srgbClr val="FF0000"/>
                </a:solidFill>
              </a:rPr>
              <a:t>m = </a:t>
            </a:r>
            <a:r>
              <a:rPr lang="en-US" sz="2800" dirty="0" smtClean="0">
                <a:solidFill>
                  <a:srgbClr val="FF0000"/>
                </a:solidFill>
              </a:rPr>
              <a:t>Rate </a:t>
            </a:r>
            <a:r>
              <a:rPr lang="en-US" sz="2800" dirty="0">
                <a:solidFill>
                  <a:srgbClr val="FF0000"/>
                </a:solidFill>
              </a:rPr>
              <a:t>of </a:t>
            </a:r>
            <a:r>
              <a:rPr lang="en-US" sz="2800" dirty="0" smtClean="0">
                <a:solidFill>
                  <a:srgbClr val="FF0000"/>
                </a:solidFill>
              </a:rPr>
              <a:t>Change </a:t>
            </a:r>
            <a:r>
              <a:rPr lang="en-US" sz="2800" dirty="0">
                <a:solidFill>
                  <a:srgbClr val="FF0000"/>
                </a:solidFill>
              </a:rPr>
              <a:t>of </a:t>
            </a:r>
            <a:r>
              <a:rPr lang="en-US" sz="2800" dirty="0" smtClean="0">
                <a:solidFill>
                  <a:srgbClr val="FF0000"/>
                </a:solidFill>
              </a:rPr>
              <a:t>Mass Due </a:t>
            </a:r>
            <a:r>
              <a:rPr lang="en-US" sz="2800" dirty="0">
                <a:solidFill>
                  <a:srgbClr val="FF0000"/>
                </a:solidFill>
              </a:rPr>
              <a:t>to </a:t>
            </a:r>
            <a:r>
              <a:rPr lang="en-US" sz="2800" dirty="0" smtClean="0">
                <a:solidFill>
                  <a:srgbClr val="FF0000"/>
                </a:solidFill>
              </a:rPr>
              <a:t>Fuel Expulsion</a:t>
            </a:r>
            <a:r>
              <a:rPr lang="en-US" sz="2800" dirty="0">
                <a:solidFill>
                  <a:srgbClr val="FF0000"/>
                </a:solidFill>
              </a:rPr>
              <a:t>, </a:t>
            </a:r>
            <a:r>
              <a:rPr lang="en-US" sz="2800" dirty="0" err="1">
                <a:solidFill>
                  <a:srgbClr val="FF0000"/>
                </a:solidFill>
              </a:rPr>
              <a:t>ve</a:t>
            </a:r>
            <a:r>
              <a:rPr lang="en-US" sz="2800" dirty="0">
                <a:solidFill>
                  <a:srgbClr val="FF0000"/>
                </a:solidFill>
              </a:rPr>
              <a:t> = Velocity of Exhaust, </a:t>
            </a:r>
            <a:endParaRPr lang="en-US" sz="2800" dirty="0" smtClean="0">
              <a:solidFill>
                <a:srgbClr val="FF0000"/>
              </a:solidFill>
            </a:endParaRPr>
          </a:p>
          <a:p>
            <a:r>
              <a:rPr lang="en-US" sz="2800" dirty="0" smtClean="0">
                <a:solidFill>
                  <a:srgbClr val="FF0000"/>
                </a:solidFill>
              </a:rPr>
              <a:t>I </a:t>
            </a:r>
            <a:r>
              <a:rPr lang="en-US" sz="2800" dirty="0">
                <a:solidFill>
                  <a:srgbClr val="FF0000"/>
                </a:solidFill>
              </a:rPr>
              <a:t>= Time of Thrust </a:t>
            </a:r>
            <a:r>
              <a:rPr lang="en-US" sz="2800" dirty="0" smtClean="0">
                <a:solidFill>
                  <a:srgbClr val="FF0000"/>
                </a:solidFill>
              </a:rPr>
              <a:t>Period, g</a:t>
            </a:r>
            <a:r>
              <a:rPr lang="en-US" sz="2800" baseline="-25000" dirty="0" smtClean="0">
                <a:solidFill>
                  <a:srgbClr val="FF0000"/>
                </a:solidFill>
              </a:rPr>
              <a:t>0</a:t>
            </a:r>
            <a:r>
              <a:rPr lang="en-US" sz="2800" dirty="0" smtClean="0">
                <a:solidFill>
                  <a:srgbClr val="FF0000"/>
                </a:solidFill>
              </a:rPr>
              <a:t> = rate of expelled fuel @ earth weight</a:t>
            </a:r>
            <a:endParaRPr lang="en-US" sz="2800" dirty="0"/>
          </a:p>
          <a:p>
            <a:endParaRPr lang="en-US" sz="2800" baseline="-25000" dirty="0"/>
          </a:p>
        </p:txBody>
      </p:sp>
      <p:sp>
        <p:nvSpPr>
          <p:cNvPr id="16" name="TextBox 15"/>
          <p:cNvSpPr txBox="1"/>
          <p:nvPr/>
        </p:nvSpPr>
        <p:spPr>
          <a:xfrm>
            <a:off x="2117055" y="20565608"/>
            <a:ext cx="7425055" cy="584775"/>
          </a:xfrm>
          <a:prstGeom prst="rect">
            <a:avLst/>
          </a:prstGeom>
          <a:noFill/>
        </p:spPr>
        <p:txBody>
          <a:bodyPr wrap="square" rtlCol="0">
            <a:spAutoFit/>
          </a:bodyPr>
          <a:lstStyle/>
          <a:p>
            <a:pPr algn="ctr"/>
            <a:r>
              <a:rPr lang="en-US" sz="3200" dirty="0" smtClean="0">
                <a:ln w="0"/>
                <a:solidFill>
                  <a:schemeClr val="accent1"/>
                </a:solidFill>
                <a:effectLst>
                  <a:outerShdw blurRad="38100" dist="25400" dir="5400000" algn="ctr" rotWithShape="0">
                    <a:srgbClr val="6E747A">
                      <a:alpha val="43000"/>
                    </a:srgbClr>
                  </a:outerShdw>
                </a:effectLst>
              </a:rPr>
              <a:t>Relevant Equations:</a:t>
            </a:r>
            <a:endParaRPr lang="en-US" sz="3200" dirty="0">
              <a:ln w="0"/>
              <a:solidFill>
                <a:schemeClr val="accent1"/>
              </a:solidFill>
              <a:effectLst>
                <a:outerShdw blurRad="38100" dist="25400" dir="5400000" algn="ctr" rotWithShape="0">
                  <a:srgbClr val="6E747A">
                    <a:alpha val="43000"/>
                  </a:srgbClr>
                </a:outerShdw>
              </a:effectLst>
            </a:endParaRPr>
          </a:p>
        </p:txBody>
      </p:sp>
      <p:sp>
        <p:nvSpPr>
          <p:cNvPr id="18" name="Rectangle 17"/>
          <p:cNvSpPr/>
          <p:nvPr/>
        </p:nvSpPr>
        <p:spPr>
          <a:xfrm>
            <a:off x="0" y="234169"/>
            <a:ext cx="38404800" cy="2092881"/>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13000" b="1" dirty="0">
                <a:ln/>
                <a:solidFill>
                  <a:schemeClr val="accent4"/>
                </a:solidFill>
                <a:latin typeface="Helvetica" charset="0"/>
                <a:ea typeface="Helvetica" charset="0"/>
                <a:cs typeface="Helvetica" charset="0"/>
              </a:rPr>
              <a:t>ELECTRIC </a:t>
            </a:r>
            <a:r>
              <a:rPr lang="en-US" sz="13000" b="1" dirty="0" smtClean="0">
                <a:ln/>
                <a:solidFill>
                  <a:schemeClr val="accent4"/>
                </a:solidFill>
                <a:latin typeface="Helvetica" charset="0"/>
                <a:ea typeface="Helvetica" charset="0"/>
                <a:cs typeface="Helvetica" charset="0"/>
              </a:rPr>
              <a:t>PROPULSION SYSTEMS</a:t>
            </a:r>
            <a:endParaRPr lang="en-US" sz="13000" b="1" dirty="0">
              <a:ln/>
              <a:solidFill>
                <a:schemeClr val="accent4"/>
              </a:solidFill>
            </a:endParaRPr>
          </a:p>
        </p:txBody>
      </p:sp>
      <p:sp>
        <p:nvSpPr>
          <p:cNvPr id="20" name="TextBox 19"/>
          <p:cNvSpPr txBox="1"/>
          <p:nvPr/>
        </p:nvSpPr>
        <p:spPr>
          <a:xfrm>
            <a:off x="961424" y="13648483"/>
            <a:ext cx="9949171" cy="584775"/>
          </a:xfrm>
          <a:prstGeom prst="rect">
            <a:avLst/>
          </a:prstGeom>
          <a:noFill/>
        </p:spPr>
        <p:txBody>
          <a:bodyPr wrap="square" rtlCol="0">
            <a:spAutoFit/>
          </a:bodyPr>
          <a:lstStyle/>
          <a:p>
            <a:pPr algn="ctr"/>
            <a:r>
              <a:rPr lang="en-US" sz="3200" dirty="0" smtClean="0">
                <a:ln w="0"/>
                <a:solidFill>
                  <a:schemeClr val="accent1"/>
                </a:solidFill>
                <a:effectLst>
                  <a:outerShdw blurRad="38100" dist="25400" dir="5400000" algn="ctr" rotWithShape="0">
                    <a:srgbClr val="6E747A">
                      <a:alpha val="43000"/>
                    </a:srgbClr>
                  </a:outerShdw>
                </a:effectLst>
              </a:rPr>
              <a:t>Concepts (</a:t>
            </a:r>
            <a:r>
              <a:rPr lang="en-US" sz="3200" i="1" dirty="0" smtClean="0">
                <a:ln w="0"/>
                <a:solidFill>
                  <a:schemeClr val="accent1"/>
                </a:solidFill>
                <a:effectLst>
                  <a:outerShdw blurRad="38100" dist="25400" dir="5400000" algn="ctr" rotWithShape="0">
                    <a:srgbClr val="6E747A">
                      <a:alpha val="43000"/>
                    </a:srgbClr>
                  </a:outerShdw>
                </a:effectLst>
              </a:rPr>
              <a:t>introduction</a:t>
            </a:r>
            <a:r>
              <a:rPr lang="en-US" sz="3200" dirty="0" smtClean="0">
                <a:ln w="0"/>
                <a:solidFill>
                  <a:schemeClr val="accent1"/>
                </a:solidFill>
                <a:effectLst>
                  <a:outerShdw blurRad="38100" dist="25400" dir="5400000" algn="ctr" rotWithShape="0">
                    <a:srgbClr val="6E747A">
                      <a:alpha val="43000"/>
                    </a:srgbClr>
                  </a:outerShdw>
                </a:effectLst>
              </a:rPr>
              <a:t>):</a:t>
            </a:r>
            <a:endParaRPr lang="en-US" sz="3200" dirty="0">
              <a:ln w="0"/>
              <a:solidFill>
                <a:schemeClr val="accent1"/>
              </a:solidFill>
              <a:effectLst>
                <a:outerShdw blurRad="38100" dist="25400" dir="5400000" algn="ctr" rotWithShape="0">
                  <a:srgbClr val="6E747A">
                    <a:alpha val="43000"/>
                  </a:srgbClr>
                </a:outerShdw>
              </a:effectLst>
            </a:endParaRPr>
          </a:p>
        </p:txBody>
      </p:sp>
      <p:sp>
        <p:nvSpPr>
          <p:cNvPr id="22" name="TextBox 21"/>
          <p:cNvSpPr txBox="1"/>
          <p:nvPr/>
        </p:nvSpPr>
        <p:spPr>
          <a:xfrm>
            <a:off x="997380" y="14390489"/>
            <a:ext cx="9938855" cy="5909310"/>
          </a:xfrm>
          <a:prstGeom prst="rect">
            <a:avLst/>
          </a:prstGeom>
          <a:noFill/>
        </p:spPr>
        <p:txBody>
          <a:bodyPr wrap="square" rtlCol="0">
            <a:spAutoFit/>
          </a:bodyPr>
          <a:lstStyle/>
          <a:p>
            <a:r>
              <a:rPr lang="en-US" sz="1400" dirty="0"/>
              <a:t>In spaceflight, the change in velocity which is achievable by any spacecraft depends linearly on the amount of propellant mass </a:t>
            </a:r>
            <a:r>
              <a:rPr lang="en-US" sz="1400" dirty="0" smtClean="0"/>
              <a:t>expended during periods of generated thrust. The concept behind electronically driven space propulsion systems is for scientists and engineers to develop rocket propelled space craft that utilize conservation of the total momentum of the spacecraft and it’s exhaust stream through interplanetary flight via minimizing chemical fuel consumption. Electric Propulsion devices increase fuel efficiency through manipulating the physical state of propellant using electricity generated during spaceflight to  create an acceleration of propellant molecules Electric Propulsion  is a lightweight, renewable resource which uses renewable solar electricity as opposed to heavy tanks of ignitable fossil fuels which must be pre-packaged at the start of a space mission.</a:t>
            </a:r>
          </a:p>
          <a:p>
            <a:endParaRPr lang="en-US" sz="1400" dirty="0"/>
          </a:p>
          <a:p>
            <a:r>
              <a:rPr lang="en-US" sz="1400" dirty="0" smtClean="0"/>
              <a:t>Electric propulsion is achieved by by utilizing  energy collected from solar radiation, and using it to change the electron configuration of gaseous fuels, creating a plasma which can be manipulated by magnetic fields which are also generated through solar radiation.</a:t>
            </a:r>
          </a:p>
          <a:p>
            <a:endParaRPr lang="en-US" sz="1400" dirty="0"/>
          </a:p>
          <a:p>
            <a:r>
              <a:rPr lang="en-US" sz="1400" b="1" dirty="0" smtClean="0"/>
              <a:t>The fields of Electronic Propulsion</a:t>
            </a:r>
          </a:p>
          <a:p>
            <a:pPr marL="342900" indent="-342900">
              <a:buFont typeface="+mj-lt"/>
              <a:buAutoNum type="arabicPeriod"/>
            </a:pPr>
            <a:r>
              <a:rPr lang="en-US" sz="1400" b="1" dirty="0" err="1" smtClean="0"/>
              <a:t>Electrothermal</a:t>
            </a:r>
            <a:r>
              <a:rPr lang="en-US" sz="1400" b="1" dirty="0" smtClean="0"/>
              <a:t> Propulsion</a:t>
            </a:r>
            <a:r>
              <a:rPr lang="en-US" sz="1400" dirty="0" smtClean="0"/>
              <a:t>, wherein the propellant is heated by some electrical process, then expanded through a suitable nozzle</a:t>
            </a:r>
          </a:p>
          <a:p>
            <a:pPr marL="342900" indent="-342900">
              <a:buFont typeface="+mj-lt"/>
              <a:buAutoNum type="arabicPeriod"/>
            </a:pPr>
            <a:r>
              <a:rPr lang="en-US" sz="1400" b="1" dirty="0" smtClean="0"/>
              <a:t>Electrostatic Propulsion</a:t>
            </a:r>
            <a:r>
              <a:rPr lang="en-US" sz="1400" dirty="0" smtClean="0"/>
              <a:t>, Wherein the propellant is accelerated by direct application of electrostatic forces to ionized particles.</a:t>
            </a:r>
          </a:p>
          <a:p>
            <a:pPr marL="342900" indent="-342900">
              <a:buFont typeface="+mj-lt"/>
              <a:buAutoNum type="arabicPeriod"/>
            </a:pPr>
            <a:r>
              <a:rPr lang="en-US" sz="1400" b="1" dirty="0" smtClean="0"/>
              <a:t>Electromagnetic Propulsion</a:t>
            </a:r>
            <a:r>
              <a:rPr lang="en-US" sz="1400" dirty="0" smtClean="0"/>
              <a:t>, wherein the propellant is accelerated under the combined action of electric and magnetic fields.</a:t>
            </a:r>
          </a:p>
          <a:p>
            <a:pPr marL="342900" indent="-342900">
              <a:buFont typeface="+mj-lt"/>
              <a:buAutoNum type="arabicPeriod"/>
            </a:pPr>
            <a:endParaRPr lang="en-US" sz="1400" dirty="0"/>
          </a:p>
          <a:p>
            <a:endParaRPr lang="en-US" sz="1400" dirty="0"/>
          </a:p>
          <a:p>
            <a:r>
              <a:rPr lang="en-US" sz="1400" dirty="0" smtClean="0"/>
              <a:t>Many applications of space travel utilize a combination of these methods to achieve maximum velocity while minimizing chemical fuel dependency. While the exhaust velocities attainable by these methods especially are more than adequate for many lengthy mission applications, electronic propulsion’s limits come from weight associated with the mass of the propulsion system and power supply. Advancements in technology are currently focused on increasing efficiency in the conversion of energy from solar collection to electronic application, and also reducing the mass of hardware used in energy storage and application.</a:t>
            </a:r>
          </a:p>
          <a:p>
            <a:endParaRPr lang="en-US" sz="1400" dirty="0"/>
          </a:p>
          <a:p>
            <a:r>
              <a:rPr lang="en-US" sz="1400" dirty="0" smtClean="0"/>
              <a:t>Further complications in electronic propulsion come from reliability issues which arise in extended periods of space flight without maintenance, which requires that all components are engineered with impeccable reliability for unattended operation.</a:t>
            </a:r>
            <a:endParaRPr lang="en-US" sz="1400" dirty="0"/>
          </a:p>
          <a:p>
            <a:endParaRPr lang="en-US" sz="1400" b="1" dirty="0" smtClean="0"/>
          </a:p>
          <a:p>
            <a:endParaRPr lang="en-US" sz="1400" b="1" dirty="0"/>
          </a:p>
        </p:txBody>
      </p:sp>
      <p:pic>
        <p:nvPicPr>
          <p:cNvPr id="23" name="Picture 22"/>
          <p:cNvPicPr>
            <a:picLocks noChangeAspect="1"/>
          </p:cNvPicPr>
          <p:nvPr/>
        </p:nvPicPr>
        <p:blipFill>
          <a:blip r:embed="rId3">
            <a:alphaModFix amt="85000"/>
          </a:blip>
          <a:stretch>
            <a:fillRect/>
          </a:stretch>
        </p:blipFill>
        <p:spPr>
          <a:xfrm>
            <a:off x="26696471" y="3061177"/>
            <a:ext cx="11483035" cy="17518442"/>
          </a:xfrm>
          <a:prstGeom prst="rect">
            <a:avLst/>
          </a:prstGeom>
        </p:spPr>
      </p:pic>
      <p:sp>
        <p:nvSpPr>
          <p:cNvPr id="24" name="TextBox 23"/>
          <p:cNvSpPr txBox="1"/>
          <p:nvPr/>
        </p:nvSpPr>
        <p:spPr>
          <a:xfrm>
            <a:off x="27448261" y="12233875"/>
            <a:ext cx="9953775" cy="584775"/>
          </a:xfrm>
          <a:prstGeom prst="rect">
            <a:avLst/>
          </a:prstGeom>
          <a:noFill/>
        </p:spPr>
        <p:txBody>
          <a:bodyPr wrap="square" rtlCol="0">
            <a:spAutoFit/>
          </a:bodyPr>
          <a:lstStyle/>
          <a:p>
            <a:pPr algn="ctr"/>
            <a:r>
              <a:rPr lang="en-US" sz="3200" dirty="0" smtClean="0">
                <a:ln w="0"/>
                <a:solidFill>
                  <a:schemeClr val="accent1"/>
                </a:solidFill>
                <a:effectLst>
                  <a:outerShdw blurRad="38100" dist="25400" dir="5400000" algn="ctr" rotWithShape="0">
                    <a:srgbClr val="6E747A">
                      <a:alpha val="43000"/>
                    </a:srgbClr>
                  </a:outerShdw>
                </a:effectLst>
              </a:rPr>
              <a:t>Applications (</a:t>
            </a:r>
            <a:r>
              <a:rPr lang="en-US" sz="3200" i="1" dirty="0" smtClean="0">
                <a:ln w="0"/>
                <a:solidFill>
                  <a:schemeClr val="accent1"/>
                </a:solidFill>
                <a:effectLst>
                  <a:outerShdw blurRad="38100" dist="25400" dir="5400000" algn="ctr" rotWithShape="0">
                    <a:srgbClr val="6E747A">
                      <a:alpha val="43000"/>
                    </a:srgbClr>
                  </a:outerShdw>
                </a:effectLst>
              </a:rPr>
              <a:t>Conclusion</a:t>
            </a:r>
            <a:r>
              <a:rPr lang="en-US" sz="3200" dirty="0" smtClean="0">
                <a:ln w="0"/>
                <a:solidFill>
                  <a:schemeClr val="accent1"/>
                </a:solidFill>
                <a:effectLst>
                  <a:outerShdw blurRad="38100" dist="25400" dir="5400000" algn="ctr" rotWithShape="0">
                    <a:srgbClr val="6E747A">
                      <a:alpha val="43000"/>
                    </a:srgbClr>
                  </a:outerShdw>
                </a:effectLst>
              </a:rPr>
              <a:t>):</a:t>
            </a:r>
            <a:endParaRPr lang="en-US" sz="3200" dirty="0">
              <a:ln w="0"/>
              <a:solidFill>
                <a:schemeClr val="accent1"/>
              </a:solidFill>
              <a:effectLst>
                <a:outerShdw blurRad="38100" dist="25400" dir="5400000" algn="ctr" rotWithShape="0">
                  <a:srgbClr val="6E747A">
                    <a:alpha val="43000"/>
                  </a:srgbClr>
                </a:outerShdw>
              </a:effectLst>
            </a:endParaRPr>
          </a:p>
        </p:txBody>
      </p:sp>
      <p:sp>
        <p:nvSpPr>
          <p:cNvPr id="25" name="TextBox 24"/>
          <p:cNvSpPr txBox="1"/>
          <p:nvPr/>
        </p:nvSpPr>
        <p:spPr>
          <a:xfrm>
            <a:off x="27463181" y="12989590"/>
            <a:ext cx="9938855" cy="6986528"/>
          </a:xfrm>
          <a:prstGeom prst="rect">
            <a:avLst/>
          </a:prstGeom>
          <a:noFill/>
        </p:spPr>
        <p:txBody>
          <a:bodyPr wrap="square" rtlCol="0">
            <a:spAutoFit/>
          </a:bodyPr>
          <a:lstStyle/>
          <a:p>
            <a:r>
              <a:rPr lang="en-US" sz="1400" dirty="0" smtClean="0"/>
              <a:t>Although the primary motivation for  research and development of electronic propulsion systems is the conservation of propellant mass for mission which require long impulses (large time increments of thrust), there are many operational benefits from using electric propulsion systems.</a:t>
            </a:r>
          </a:p>
          <a:p>
            <a:endParaRPr lang="en-US" sz="1400" dirty="0"/>
          </a:p>
          <a:p>
            <a:pPr marL="285750" indent="-285750">
              <a:buFont typeface="Arial" charset="0"/>
              <a:buChar char="•"/>
            </a:pPr>
            <a:r>
              <a:rPr lang="en-US" sz="1400" dirty="0" smtClean="0"/>
              <a:t>High Precession acceleration and velocity vectors during spaceflight </a:t>
            </a:r>
          </a:p>
          <a:p>
            <a:pPr marL="285750" indent="-285750">
              <a:buFont typeface="Arial" charset="0"/>
              <a:buChar char="•"/>
            </a:pPr>
            <a:r>
              <a:rPr lang="en-US" sz="1400" dirty="0" smtClean="0"/>
              <a:t>Variable thrust levels and impulse increments</a:t>
            </a:r>
          </a:p>
          <a:p>
            <a:pPr marL="285750" indent="-285750">
              <a:buFont typeface="Arial" charset="0"/>
              <a:buChar char="•"/>
            </a:pPr>
            <a:r>
              <a:rPr lang="en-US" sz="1400" dirty="0" smtClean="0"/>
              <a:t>Generous shutdown and restart capabilities.</a:t>
            </a:r>
          </a:p>
          <a:p>
            <a:pPr marL="285750" indent="-285750">
              <a:buFont typeface="Arial" charset="0"/>
              <a:buChar char="•"/>
            </a:pPr>
            <a:r>
              <a:rPr lang="en-US" sz="1400" dirty="0" smtClean="0"/>
              <a:t>Use of chemically passive propellants</a:t>
            </a:r>
          </a:p>
          <a:p>
            <a:pPr marL="285750" indent="-285750">
              <a:buFont typeface="Arial" charset="0"/>
              <a:buChar char="•"/>
            </a:pPr>
            <a:endParaRPr lang="en-US" sz="1400" dirty="0"/>
          </a:p>
          <a:p>
            <a:r>
              <a:rPr lang="en-US" sz="1400" dirty="0" smtClean="0"/>
              <a:t>While electronic propulsion has many benefits, scientists and engineers are working on reducing limitations related to available technology and manufacturing methods. Some of these limitations include:</a:t>
            </a:r>
          </a:p>
          <a:p>
            <a:endParaRPr lang="en-US" sz="1400" dirty="0"/>
          </a:p>
          <a:p>
            <a:pPr marL="285750" indent="-285750">
              <a:buFont typeface="Arial" charset="0"/>
              <a:buChar char="•"/>
            </a:pPr>
            <a:r>
              <a:rPr lang="en-US" sz="1400" dirty="0" smtClean="0"/>
              <a:t>Electronic Propulsion requires sophisticated external power supplies</a:t>
            </a:r>
          </a:p>
          <a:p>
            <a:pPr marL="285750" indent="-285750">
              <a:buFont typeface="Arial" charset="0"/>
              <a:buChar char="•"/>
            </a:pPr>
            <a:r>
              <a:rPr lang="en-US" sz="1400" dirty="0" smtClean="0"/>
              <a:t>Electronic Propulsion has very low thrust density capabilities</a:t>
            </a:r>
          </a:p>
          <a:p>
            <a:pPr marL="285750" indent="-285750">
              <a:buFont typeface="Arial" charset="0"/>
              <a:buChar char="•"/>
            </a:pPr>
            <a:r>
              <a:rPr lang="en-US" sz="1400" dirty="0" smtClean="0"/>
              <a:t>Electronic Propulsion relies on long term unattended operation during spaceflight</a:t>
            </a:r>
          </a:p>
          <a:p>
            <a:pPr marL="285750" indent="-285750">
              <a:buFont typeface="Arial" charset="0"/>
              <a:buChar char="•"/>
            </a:pPr>
            <a:endParaRPr lang="en-US" sz="1400" dirty="0"/>
          </a:p>
          <a:p>
            <a:r>
              <a:rPr lang="en-US" sz="1400" dirty="0" smtClean="0"/>
              <a:t>Currently due to Limited thrust density-to-mass ratios, electronic propulsion systems are not ready for rapid maneuvers in strong gravitational fields, or ascent-descent capabilities near planetary surfaces.  Current technology is able to perform outer orbit transfer exercises, only very slowly over gentle spiral trajectories. Near planet electronic propulsion is currently limited to altitude control, station keeping, drag reduction, and modest orbit changing functions.</a:t>
            </a:r>
          </a:p>
          <a:p>
            <a:endParaRPr lang="en-US" sz="1400" dirty="0"/>
          </a:p>
          <a:p>
            <a:r>
              <a:rPr lang="en-US" sz="1400" dirty="0" smtClean="0"/>
              <a:t>In the overall application of interplanetary flight, Electronic Propulsion offers substantial benefits over chemical propulsion which enables missions which could not be performed by any other available propulsion technology.</a:t>
            </a:r>
          </a:p>
          <a:p>
            <a:endParaRPr lang="en-US" sz="1400" dirty="0"/>
          </a:p>
          <a:p>
            <a:pPr marL="285750" indent="-285750">
              <a:buFont typeface="Arial" charset="0"/>
              <a:buChar char="•"/>
            </a:pPr>
            <a:r>
              <a:rPr lang="en-US" sz="1400" dirty="0" smtClean="0"/>
              <a:t>Heavy Cargo Missions to Mars</a:t>
            </a:r>
          </a:p>
          <a:p>
            <a:pPr marL="285750" indent="-285750">
              <a:buFont typeface="Arial" charset="0"/>
              <a:buChar char="•"/>
            </a:pPr>
            <a:r>
              <a:rPr lang="en-US" sz="1400" dirty="0" smtClean="0"/>
              <a:t>Piloted Missions to Mars</a:t>
            </a:r>
          </a:p>
          <a:p>
            <a:pPr marL="285750" indent="-285750">
              <a:buFont typeface="Arial" charset="0"/>
              <a:buChar char="•"/>
            </a:pPr>
            <a:r>
              <a:rPr lang="en-US" sz="1400" dirty="0" smtClean="0"/>
              <a:t>Interplanetary Travel</a:t>
            </a:r>
          </a:p>
          <a:p>
            <a:pPr marL="285750" indent="-285750">
              <a:buFont typeface="Arial" charset="0"/>
              <a:buChar char="•"/>
            </a:pPr>
            <a:r>
              <a:rPr lang="en-US" sz="1400" dirty="0" smtClean="0"/>
              <a:t>Unpiloted Probes Beyond Our Solar System</a:t>
            </a:r>
          </a:p>
          <a:p>
            <a:pPr marL="285750" indent="-285750">
              <a:buFont typeface="Arial" charset="0"/>
              <a:buChar char="•"/>
            </a:pPr>
            <a:r>
              <a:rPr lang="en-US" sz="1400" dirty="0" smtClean="0"/>
              <a:t>Unpiloted Probes beyond the ecliptic plane.</a:t>
            </a:r>
          </a:p>
          <a:p>
            <a:pPr marL="285750" indent="-285750">
              <a:buFont typeface="Arial" charset="0"/>
              <a:buChar char="•"/>
            </a:pPr>
            <a:endParaRPr lang="en-US" sz="1400" dirty="0"/>
          </a:p>
          <a:p>
            <a:r>
              <a:rPr lang="en-US" sz="1400" dirty="0" smtClean="0"/>
              <a:t>Before largely ambiguous EP and deep space missions can be planned, non-solar alternatives for power sources in space must be developed. </a:t>
            </a:r>
          </a:p>
        </p:txBody>
      </p:sp>
      <p:pic>
        <p:nvPicPr>
          <p:cNvPr id="26" name="Picture 25"/>
          <p:cNvPicPr>
            <a:picLocks noChangeAspect="1"/>
          </p:cNvPicPr>
          <p:nvPr/>
        </p:nvPicPr>
        <p:blipFill>
          <a:blip r:embed="rId3">
            <a:alphaModFix amt="85000"/>
          </a:blip>
          <a:stretch>
            <a:fillRect/>
          </a:stretch>
        </p:blipFill>
        <p:spPr>
          <a:xfrm>
            <a:off x="13460882" y="3061177"/>
            <a:ext cx="11483035" cy="17518442"/>
          </a:xfrm>
          <a:prstGeom prst="rect">
            <a:avLst/>
          </a:prstGeom>
        </p:spPr>
      </p:pic>
      <p:sp>
        <p:nvSpPr>
          <p:cNvPr id="27" name="TextBox 26"/>
          <p:cNvSpPr txBox="1"/>
          <p:nvPr/>
        </p:nvSpPr>
        <p:spPr>
          <a:xfrm>
            <a:off x="14232971" y="3441007"/>
            <a:ext cx="9938855" cy="584775"/>
          </a:xfrm>
          <a:prstGeom prst="rect">
            <a:avLst/>
          </a:prstGeom>
          <a:noFill/>
        </p:spPr>
        <p:txBody>
          <a:bodyPr wrap="square" rtlCol="0">
            <a:spAutoFit/>
          </a:bodyPr>
          <a:lstStyle/>
          <a:p>
            <a:pPr algn="ctr"/>
            <a:r>
              <a:rPr lang="en-US" sz="3200" dirty="0" smtClean="0">
                <a:ln w="0"/>
                <a:solidFill>
                  <a:schemeClr val="accent1"/>
                </a:solidFill>
                <a:effectLst>
                  <a:outerShdw blurRad="38100" dist="25400" dir="5400000" algn="ctr" rotWithShape="0">
                    <a:srgbClr val="6E747A">
                      <a:alpha val="43000"/>
                    </a:srgbClr>
                  </a:outerShdw>
                </a:effectLst>
              </a:rPr>
              <a:t>Current Technology (Methods and Examples)</a:t>
            </a:r>
            <a:endParaRPr lang="en-US" sz="3200" dirty="0">
              <a:ln w="0"/>
              <a:solidFill>
                <a:schemeClr val="accent1"/>
              </a:solidFill>
              <a:effectLst>
                <a:outerShdw blurRad="38100" dist="25400" dir="5400000" algn="ctr" rotWithShape="0">
                  <a:srgbClr val="6E747A">
                    <a:alpha val="43000"/>
                  </a:srgbClr>
                </a:outerShdw>
              </a:effectLst>
            </a:endParaRPr>
          </a:p>
        </p:txBody>
      </p:sp>
      <p:sp>
        <p:nvSpPr>
          <p:cNvPr id="28" name="TextBox 27"/>
          <p:cNvSpPr txBox="1"/>
          <p:nvPr/>
        </p:nvSpPr>
        <p:spPr>
          <a:xfrm>
            <a:off x="14232970" y="4108992"/>
            <a:ext cx="9938855" cy="16681490"/>
          </a:xfrm>
          <a:prstGeom prst="rect">
            <a:avLst/>
          </a:prstGeom>
          <a:noFill/>
        </p:spPr>
        <p:txBody>
          <a:bodyPr wrap="square" rtlCol="0">
            <a:spAutoFit/>
          </a:bodyPr>
          <a:lstStyle/>
          <a:p>
            <a:pPr algn="ctr"/>
            <a:r>
              <a:rPr lang="en-US" sz="2000" b="1" dirty="0" smtClean="0"/>
              <a:t>Electromagnetic Propulsion</a:t>
            </a:r>
          </a:p>
          <a:p>
            <a:endParaRPr lang="en-US" sz="1400" dirty="0"/>
          </a:p>
          <a:p>
            <a:r>
              <a:rPr lang="en-US" sz="1400" dirty="0" smtClean="0"/>
              <a:t>The most utilized category of Electronic propulsion relies on an electric current exposed to a conductive propellant stream with a magnetic field used to accelerate the charged propellant. By using magnetic fields to accelerate charged propellants, systems can produce much higher thrust densities those that utilize </a:t>
            </a:r>
            <a:r>
              <a:rPr lang="en-US" sz="1400" dirty="0" err="1" smtClean="0"/>
              <a:t>electrothermal</a:t>
            </a:r>
            <a:r>
              <a:rPr lang="en-US" sz="1400" dirty="0" smtClean="0"/>
              <a:t> or electrostatic propulsion alone.</a:t>
            </a:r>
          </a:p>
          <a:p>
            <a:endParaRPr lang="en-US" sz="1400" dirty="0"/>
          </a:p>
          <a:p>
            <a:r>
              <a:rPr lang="en-US" sz="1400" dirty="0" smtClean="0"/>
              <a:t>The essential process of achieving electromagnetic thrust is as follows</a:t>
            </a:r>
          </a:p>
          <a:p>
            <a:endParaRPr lang="en-US" sz="1400" dirty="0"/>
          </a:p>
          <a:p>
            <a:pPr marL="342900" indent="-342900">
              <a:buFont typeface="+mj-lt"/>
              <a:buAutoNum type="arabicPeriod"/>
            </a:pPr>
            <a:r>
              <a:rPr lang="en-US" sz="1400" dirty="0" smtClean="0"/>
              <a:t>An electrically conductive fluid, usually a highly ionized gas is subjected to an electronic field.</a:t>
            </a:r>
          </a:p>
          <a:p>
            <a:pPr marL="342900" indent="-342900">
              <a:buFont typeface="+mj-lt"/>
              <a:buAutoNum type="arabicPeriod"/>
            </a:pPr>
            <a:r>
              <a:rPr lang="en-US" sz="1400" dirty="0" smtClean="0"/>
              <a:t>The electronic field creates a negatively charged plasma</a:t>
            </a:r>
          </a:p>
          <a:p>
            <a:pPr marL="342900" indent="-342900">
              <a:buFont typeface="+mj-lt"/>
              <a:buAutoNum type="arabicPeriod"/>
            </a:pPr>
            <a:r>
              <a:rPr lang="en-US" sz="1400" dirty="0" smtClean="0"/>
              <a:t>Plasma is fed through a perpendicular magnetic field</a:t>
            </a:r>
          </a:p>
          <a:p>
            <a:pPr marL="342900" indent="-342900">
              <a:buFont typeface="+mj-lt"/>
              <a:buAutoNum type="arabicPeriod"/>
            </a:pPr>
            <a:r>
              <a:rPr lang="en-US" sz="1400" dirty="0" smtClean="0"/>
              <a:t>The perpendicular magnetic field is charge with a positive positive charge</a:t>
            </a:r>
          </a:p>
          <a:p>
            <a:pPr marL="342900" indent="-342900">
              <a:buFont typeface="+mj-lt"/>
              <a:buAutoNum type="arabicPeriod"/>
            </a:pPr>
            <a:r>
              <a:rPr lang="en-US" sz="1400" dirty="0" smtClean="0"/>
              <a:t>The positive charge accelerates the negatively charged plasma to create a </a:t>
            </a:r>
            <a:r>
              <a:rPr lang="en-US" sz="1400" dirty="0" err="1" smtClean="0"/>
              <a:t>streamwise</a:t>
            </a:r>
            <a:r>
              <a:rPr lang="en-US" sz="1400" dirty="0" smtClean="0"/>
              <a:t> body force.</a:t>
            </a:r>
          </a:p>
          <a:p>
            <a:pPr marL="342900" indent="-342900">
              <a:buFont typeface="+mj-lt"/>
              <a:buAutoNum type="arabicPeriod"/>
            </a:pPr>
            <a:r>
              <a:rPr lang="en-US" sz="1400" dirty="0" smtClean="0"/>
              <a:t>This density of expelled plasma creates a thrust force which increases the velocity of the spacecraft.</a:t>
            </a:r>
          </a:p>
          <a:p>
            <a:pPr marL="342900" indent="-342900">
              <a:buFont typeface="+mj-lt"/>
              <a:buAutoNum type="arabicPeriod"/>
            </a:pPr>
            <a:endParaRPr lang="en-US" sz="1400" dirty="0"/>
          </a:p>
          <a:p>
            <a:pPr algn="ctr"/>
            <a:r>
              <a:rPr lang="en-US" sz="2000" b="1" dirty="0" smtClean="0"/>
              <a:t>Current </a:t>
            </a:r>
            <a:r>
              <a:rPr lang="en-US" sz="2000" b="1" dirty="0"/>
              <a:t>E</a:t>
            </a:r>
            <a:r>
              <a:rPr lang="en-US" sz="2000" b="1" dirty="0" smtClean="0"/>
              <a:t>lectromagnetic </a:t>
            </a:r>
            <a:r>
              <a:rPr lang="en-US" sz="2000" b="1" dirty="0"/>
              <a:t>P</a:t>
            </a:r>
            <a:r>
              <a:rPr lang="en-US" sz="2000" b="1" dirty="0" smtClean="0"/>
              <a:t>ropulsion Technologies</a:t>
            </a:r>
          </a:p>
          <a:p>
            <a:endParaRPr lang="en-US" sz="1400" b="1" dirty="0"/>
          </a:p>
          <a:p>
            <a:r>
              <a:rPr lang="en-US" sz="1400" dirty="0" smtClean="0"/>
              <a:t>Electromagnetic Propulsion offers the most dynamic variety of implementations for spaceflight. Applied fields and currents utilized in ionization or acceleration of gaseous particles may be steady, pulsed or alternated over a broad range of frequencies. A broad variety of propellant types, including liquids and solids may be used, along with numerous hardware configurations related to geometry, electrode and insulator configurations, injection techniques, and methods of ionizing and ejecting the propellant.</a:t>
            </a:r>
          </a:p>
          <a:p>
            <a:endParaRPr lang="en-US" sz="1400" dirty="0"/>
          </a:p>
          <a:p>
            <a:r>
              <a:rPr lang="en-US" sz="1400" dirty="0" smtClean="0"/>
              <a:t>Since the late 1950’s, a huge number of possible electromagnetic propulsion concepts have been studied, theoretically and experimentally. Only a few electromagnetic propulsion concepts have made it past development into production including:</a:t>
            </a:r>
          </a:p>
          <a:p>
            <a:endParaRPr lang="en-US" sz="1400" dirty="0"/>
          </a:p>
          <a:p>
            <a:pPr marL="285750" indent="-285750">
              <a:buFont typeface="Arial" charset="0"/>
              <a:buChar char="•"/>
            </a:pPr>
            <a:r>
              <a:rPr lang="en-US" sz="1400" dirty="0" smtClean="0"/>
              <a:t>Quasi-Steady </a:t>
            </a:r>
            <a:r>
              <a:rPr lang="en-US" sz="1400" dirty="0" err="1"/>
              <a:t>M</a:t>
            </a:r>
            <a:r>
              <a:rPr lang="en-US" sz="1400" dirty="0" err="1" smtClean="0"/>
              <a:t>agnetoplasmadynamic</a:t>
            </a:r>
            <a:r>
              <a:rPr lang="en-US" sz="1400" dirty="0" smtClean="0"/>
              <a:t> (MPD) Thrusters</a:t>
            </a:r>
          </a:p>
          <a:p>
            <a:pPr marL="285750" indent="-285750">
              <a:buFont typeface="Arial" charset="0"/>
              <a:buChar char="•"/>
            </a:pPr>
            <a:r>
              <a:rPr lang="en-US" sz="1400" dirty="0" smtClean="0"/>
              <a:t>Hall-Current Accelerators</a:t>
            </a:r>
          </a:p>
          <a:p>
            <a:pPr marL="285750" indent="-285750">
              <a:buFont typeface="Arial" charset="0"/>
              <a:buChar char="•"/>
            </a:pPr>
            <a:r>
              <a:rPr lang="en-US" sz="1400" dirty="0" smtClean="0"/>
              <a:t>Pulsed Plasma Devices</a:t>
            </a:r>
          </a:p>
          <a:p>
            <a:pPr marL="285750" indent="-285750">
              <a:buFont typeface="Arial" charset="0"/>
              <a:buChar char="•"/>
            </a:pPr>
            <a:endParaRPr lang="en-US" sz="1400" b="1" dirty="0"/>
          </a:p>
          <a:p>
            <a:pPr algn="ctr"/>
            <a:r>
              <a:rPr lang="en-US" sz="2000" b="1" dirty="0" smtClean="0"/>
              <a:t>Examples of Technologies in Production:</a:t>
            </a:r>
          </a:p>
          <a:p>
            <a:endParaRPr lang="en-US" sz="1400" b="1" dirty="0"/>
          </a:p>
          <a:p>
            <a:pPr algn="ctr"/>
            <a:r>
              <a:rPr lang="en-US" sz="1400" b="1" dirty="0" err="1" smtClean="0">
                <a:solidFill>
                  <a:schemeClr val="accent2">
                    <a:lumMod val="50000"/>
                  </a:schemeClr>
                </a:solidFill>
              </a:rPr>
              <a:t>Magnetoplasmadynamic</a:t>
            </a:r>
            <a:r>
              <a:rPr lang="en-US" sz="1400" b="1" dirty="0" smtClean="0">
                <a:solidFill>
                  <a:schemeClr val="accent2">
                    <a:lumMod val="50000"/>
                  </a:schemeClr>
                </a:solidFill>
              </a:rPr>
              <a:t> Thrusters (FIGURE 1)</a:t>
            </a:r>
          </a:p>
          <a:p>
            <a:pPr algn="ctr"/>
            <a:endParaRPr lang="en-US" sz="1400" b="1" dirty="0"/>
          </a:p>
          <a:p>
            <a:r>
              <a:rPr lang="en-US" sz="1400" dirty="0" smtClean="0"/>
              <a:t>Characteristics of MPDT devices are a coaxial geometry constituted by a central cathode, an annular anode and some form of inter-electrode insulator. Gaseous propellants are injected into the upstream portion of the channel, where they are ionized by an intense, uniform electric arc within the electrode gap.</a:t>
            </a:r>
          </a:p>
          <a:p>
            <a:endParaRPr lang="en-US" sz="1400" dirty="0"/>
          </a:p>
          <a:p>
            <a:r>
              <a:rPr lang="en-US" sz="1400" dirty="0" smtClean="0"/>
              <a:t>The current within the electromagnetic field exerts the forces necessary to accelerate the propellant toward the centerline of the device, where it is compressed into an extremely hot plasma. This plasma is forced through the thruster and is expanded just beyond the cathode tip, where it creates the exhaust velocity required for uniform thrust.</a:t>
            </a:r>
          </a:p>
          <a:p>
            <a:endParaRPr lang="en-US" sz="1400" dirty="0"/>
          </a:p>
          <a:p>
            <a:r>
              <a:rPr lang="en-US" sz="1400" dirty="0" smtClean="0"/>
              <a:t>Some limits to MPDT technologies are overall space, power supply, plasma instabilities and power usage due to erosion of the electrodes, housing and EM components. Current capabilities include impulses in the range of 1500-8000 sec with thrust efficiencies exceeding 40%.</a:t>
            </a:r>
          </a:p>
          <a:p>
            <a:pPr algn="ctr"/>
            <a:endParaRPr lang="en-US" sz="1400" dirty="0"/>
          </a:p>
          <a:p>
            <a:pPr algn="ctr"/>
            <a:endParaRPr lang="en-US" sz="1400" b="1" dirty="0" smtClean="0"/>
          </a:p>
          <a:p>
            <a:pPr algn="ctr"/>
            <a:r>
              <a:rPr lang="en-US" sz="1400" b="1" dirty="0" smtClean="0">
                <a:solidFill>
                  <a:schemeClr val="accent2">
                    <a:lumMod val="50000"/>
                  </a:schemeClr>
                </a:solidFill>
              </a:rPr>
              <a:t>Hall Thrusters (FIGURE 2)</a:t>
            </a:r>
          </a:p>
          <a:p>
            <a:endParaRPr lang="en-US" sz="1400" dirty="0"/>
          </a:p>
          <a:p>
            <a:r>
              <a:rPr lang="en-US" sz="1400" dirty="0" smtClean="0"/>
              <a:t>Currently, Hall thrusters are the most widely applied electric propulsion devices used in electronic space flight today. These devices are used on long range probes, satellites and on the international space station. Since 1972, more than 110 hall thrusters have been used on Russian space craft, with 52 still in operation today.</a:t>
            </a:r>
          </a:p>
          <a:p>
            <a:endParaRPr lang="en-US" sz="1400" dirty="0" smtClean="0"/>
          </a:p>
          <a:p>
            <a:r>
              <a:rPr lang="en-US" sz="1400" dirty="0" smtClean="0"/>
              <a:t>Typically “Hall Effect” thrusters are with geometries that lock plasma electrons into a nearly collision-less drift before introduction into an applied magnetic field which propels them downstream to create a low density thrust velocity which requires significantly less power than the MPD devices. Expelled Ionized Gas is then neutralized in order to allow the propellant to maintain an accelerated velocity without being drawn back into the magnetic field, reducing thrust.</a:t>
            </a:r>
          </a:p>
          <a:p>
            <a:endParaRPr lang="en-US" sz="1400" dirty="0"/>
          </a:p>
          <a:p>
            <a:r>
              <a:rPr lang="en-US" sz="1400" dirty="0" smtClean="0"/>
              <a:t>Today’s Hall Thrusters are sometimes referred to as “closed-electron-drift” devices because of the drift of electrons which occurs between the introduction of the propellant into the system and the applied magnetic field. The most common Hall Devices are the stationary plasma thruster (or magnetic layer thruster) and the anode layer thruster. Current Hall Devices typically use Xenon because of the ability to readily ionize upon contact with a magnetic field.</a:t>
            </a:r>
          </a:p>
          <a:p>
            <a:pPr algn="ctr"/>
            <a:endParaRPr lang="en-US" sz="1400" b="1" dirty="0" smtClean="0"/>
          </a:p>
          <a:p>
            <a:pPr algn="ctr"/>
            <a:endParaRPr lang="en-US" sz="1400" b="1" dirty="0"/>
          </a:p>
          <a:p>
            <a:pPr algn="ctr"/>
            <a:r>
              <a:rPr lang="en-US" sz="1400" b="1" dirty="0" smtClean="0">
                <a:solidFill>
                  <a:schemeClr val="accent2">
                    <a:lumMod val="50000"/>
                  </a:schemeClr>
                </a:solidFill>
              </a:rPr>
              <a:t>Pulsed Plasma Thrusters</a:t>
            </a:r>
          </a:p>
          <a:p>
            <a:endParaRPr lang="en-US" sz="1400" dirty="0"/>
          </a:p>
          <a:p>
            <a:r>
              <a:rPr lang="en-US" sz="1400" dirty="0" smtClean="0"/>
              <a:t>Pulsed plasma thrusters are similar in function to MPDT devices, but designed for short bursts of high instantaneous power. Power is usually stored in capacitor banks or inductor coils for rapid delivery to electrodes by some form of high speed switch. Propellant is fed through the device by a ”snow-plow” like effect which increases the thrust density for a short powerful burst.</a:t>
            </a:r>
          </a:p>
          <a:p>
            <a:endParaRPr lang="en-US" sz="1400" dirty="0"/>
          </a:p>
          <a:p>
            <a:r>
              <a:rPr lang="en-US" sz="1400" dirty="0" smtClean="0"/>
              <a:t>Pulsed Plasma Thrusters are often used for instantaneous flight corrections such as rotational assistance and slight flightpath corrections. The PPT system was the first EP system to operate in orbit, when the 1964 Soviet Zond-2 spacecraft used six Teflon APPTs for sun pointing control, enabling the spacecraft to gather solar energy for it’s other devices.</a:t>
            </a:r>
          </a:p>
          <a:p>
            <a:endParaRPr lang="en-US" sz="1400" dirty="0"/>
          </a:p>
          <a:p>
            <a:pPr marL="285750" indent="-285750">
              <a:buFont typeface="Arial" charset="0"/>
              <a:buChar char="•"/>
            </a:pPr>
            <a:endParaRPr lang="en-US" sz="1400" dirty="0" smtClean="0"/>
          </a:p>
          <a:p>
            <a:endParaRPr lang="en-US" sz="1400" dirty="0"/>
          </a:p>
          <a:p>
            <a:endParaRPr lang="en-US" sz="1400" dirty="0" smtClean="0"/>
          </a:p>
        </p:txBody>
      </p:sp>
      <p:sp>
        <p:nvSpPr>
          <p:cNvPr id="29" name="TextBox 28"/>
          <p:cNvSpPr txBox="1"/>
          <p:nvPr/>
        </p:nvSpPr>
        <p:spPr>
          <a:xfrm>
            <a:off x="19019520" y="22842374"/>
            <a:ext cx="18836640" cy="1785104"/>
          </a:xfrm>
          <a:prstGeom prst="rect">
            <a:avLst/>
          </a:prstGeom>
          <a:noFill/>
        </p:spPr>
        <p:txBody>
          <a:bodyPr wrap="square" rtlCol="0">
            <a:spAutoFit/>
          </a:bodyPr>
          <a:lstStyle/>
          <a:p>
            <a:pPr algn="ctr"/>
            <a:r>
              <a:rPr lang="en-US" sz="2200" b="1" dirty="0" err="1"/>
              <a:t>Jahn</a:t>
            </a:r>
            <a:r>
              <a:rPr lang="en-US" sz="2200" b="1" dirty="0"/>
              <a:t>, R. G., &amp; Choueiri, E. Y. (2003). Electric Propulsion. </a:t>
            </a:r>
            <a:r>
              <a:rPr lang="en-US" sz="2200" b="1" i="1" dirty="0"/>
              <a:t>Encyclopedia of Physical Science and Technology,</a:t>
            </a:r>
            <a:r>
              <a:rPr lang="en-US" sz="2200" b="1" dirty="0"/>
              <a:t> 125-141. </a:t>
            </a:r>
            <a:r>
              <a:rPr lang="en-US" sz="2200" b="1" dirty="0"/>
              <a:t>doi:10.1016/b0-12-227410-5/00201-5 </a:t>
            </a:r>
            <a:endParaRPr lang="en-US" sz="2200" b="1" dirty="0" smtClean="0"/>
          </a:p>
          <a:p>
            <a:pPr algn="ctr"/>
            <a:r>
              <a:rPr lang="en-US" sz="2200" dirty="0" smtClean="0"/>
              <a:t>URL</a:t>
            </a:r>
            <a:r>
              <a:rPr lang="en-US" sz="2200" dirty="0"/>
              <a:t>: </a:t>
            </a:r>
            <a:r>
              <a:rPr lang="en-US" sz="2200" dirty="0">
                <a:hlinkClick r:id="rId6"/>
              </a:rPr>
              <a:t>http://</a:t>
            </a:r>
            <a:r>
              <a:rPr lang="en-US" sz="2200" dirty="0" smtClean="0">
                <a:hlinkClick r:id="rId6"/>
              </a:rPr>
              <a:t>alfven.princeton.edu/publications/ep-encyclopedia-2001</a:t>
            </a:r>
            <a:endParaRPr lang="en-US" sz="2200" dirty="0" smtClean="0"/>
          </a:p>
          <a:p>
            <a:pPr algn="ctr"/>
            <a:endParaRPr lang="en-US" sz="2200" dirty="0"/>
          </a:p>
          <a:p>
            <a:pPr algn="ctr"/>
            <a:r>
              <a:rPr lang="en-US" sz="2200" b="1" dirty="0"/>
              <a:t>Curran, F. M., &amp; Callahan, L. W. (1995). </a:t>
            </a:r>
            <a:r>
              <a:rPr lang="en-US" sz="2200" b="1" i="1" dirty="0"/>
              <a:t>The NASA on-board propulsion program</a:t>
            </a:r>
            <a:r>
              <a:rPr lang="en-US" sz="2200" b="1" dirty="0"/>
              <a:t>. Washington, D.C.: National Aeronautics and Space Administration</a:t>
            </a:r>
            <a:r>
              <a:rPr lang="en-US" sz="2200" b="1" dirty="0" smtClean="0"/>
              <a:t>.</a:t>
            </a:r>
          </a:p>
          <a:p>
            <a:pPr algn="ctr"/>
            <a:r>
              <a:rPr lang="en-US" sz="2200" dirty="0"/>
              <a:t>URL : </a:t>
            </a:r>
            <a:r>
              <a:rPr lang="en-US" sz="2200" dirty="0">
                <a:hlinkClick r:id="rId7"/>
              </a:rPr>
              <a:t>https://</a:t>
            </a:r>
            <a:r>
              <a:rPr lang="en-US" sz="2200" dirty="0" err="1">
                <a:hlinkClick r:id="rId7"/>
              </a:rPr>
              <a:t>ntrs.nasa.gov</a:t>
            </a:r>
            <a:r>
              <a:rPr lang="en-US" sz="2200" dirty="0">
                <a:hlinkClick r:id="rId7"/>
              </a:rPr>
              <a:t>/archive/</a:t>
            </a:r>
            <a:r>
              <a:rPr lang="en-US" sz="2200" dirty="0" err="1">
                <a:hlinkClick r:id="rId7"/>
              </a:rPr>
              <a:t>nasa</a:t>
            </a:r>
            <a:r>
              <a:rPr lang="en-US" sz="2200" dirty="0">
                <a:hlinkClick r:id="rId7"/>
              </a:rPr>
              <a:t>/</a:t>
            </a:r>
            <a:r>
              <a:rPr lang="en-US" sz="2200" dirty="0" err="1">
                <a:hlinkClick r:id="rId7"/>
              </a:rPr>
              <a:t>casi.ntrs.nasa.gov</a:t>
            </a:r>
            <a:r>
              <a:rPr lang="en-US" sz="2200" dirty="0">
                <a:hlinkClick r:id="rId7"/>
              </a:rPr>
              <a:t>/19960028160.pdf</a:t>
            </a:r>
            <a:endParaRPr lang="en-US" sz="2200" dirty="0"/>
          </a:p>
        </p:txBody>
      </p:sp>
      <p:sp>
        <p:nvSpPr>
          <p:cNvPr id="30" name="TextBox 29"/>
          <p:cNvSpPr txBox="1"/>
          <p:nvPr/>
        </p:nvSpPr>
        <p:spPr>
          <a:xfrm>
            <a:off x="1003475" y="3441007"/>
            <a:ext cx="9932759" cy="584775"/>
          </a:xfrm>
          <a:prstGeom prst="rect">
            <a:avLst/>
          </a:prstGeom>
          <a:noFill/>
        </p:spPr>
        <p:txBody>
          <a:bodyPr wrap="square" rtlCol="0">
            <a:spAutoFit/>
          </a:bodyPr>
          <a:lstStyle/>
          <a:p>
            <a:pPr algn="ctr"/>
            <a:r>
              <a:rPr lang="en-US" sz="3200" dirty="0" smtClean="0">
                <a:ln w="0"/>
                <a:solidFill>
                  <a:schemeClr val="accent1"/>
                </a:solidFill>
                <a:effectLst>
                  <a:outerShdw blurRad="38100" dist="25400" dir="5400000" algn="ctr" rotWithShape="0">
                    <a:srgbClr val="6E747A">
                      <a:alpha val="43000"/>
                    </a:srgbClr>
                  </a:outerShdw>
                </a:effectLst>
              </a:rPr>
              <a:t>Abstract</a:t>
            </a:r>
            <a:endParaRPr lang="en-US" sz="3200" dirty="0">
              <a:ln w="0"/>
              <a:solidFill>
                <a:schemeClr val="accent1"/>
              </a:solidFill>
              <a:effectLst>
                <a:outerShdw blurRad="38100" dist="25400" dir="5400000" algn="ctr" rotWithShape="0">
                  <a:srgbClr val="6E747A">
                    <a:alpha val="43000"/>
                  </a:srgbClr>
                </a:outerShdw>
              </a:effectLst>
            </a:endParaRPr>
          </a:p>
        </p:txBody>
      </p:sp>
      <p:sp>
        <p:nvSpPr>
          <p:cNvPr id="31" name="TextBox 30"/>
          <p:cNvSpPr txBox="1"/>
          <p:nvPr/>
        </p:nvSpPr>
        <p:spPr>
          <a:xfrm>
            <a:off x="977837" y="4085291"/>
            <a:ext cx="9938855" cy="3970318"/>
          </a:xfrm>
          <a:prstGeom prst="rect">
            <a:avLst/>
          </a:prstGeom>
          <a:noFill/>
        </p:spPr>
        <p:txBody>
          <a:bodyPr wrap="square" rtlCol="0">
            <a:spAutoFit/>
          </a:bodyPr>
          <a:lstStyle/>
          <a:p>
            <a:r>
              <a:rPr lang="en-US" sz="1400" dirty="0" smtClean="0"/>
              <a:t>All current and future space missions by space agencies such as NASA, JAXA, ROSCOSMOS, CSA, UKSA, ISRO, ISA, NSA, etc. require onboard propulsion systems to create acceleration and velocity movements required for space travel and maneuverability. These propulsion systems have a major impact on spacecraft mass and cost. Electric Propulsion systems create major performance advantages over current chemical systems for a variety of mission functions such as interplanetary travel and heavy cargo transportation between planets.</a:t>
            </a:r>
          </a:p>
          <a:p>
            <a:endParaRPr lang="en-US" sz="1400" dirty="0"/>
          </a:p>
          <a:p>
            <a:r>
              <a:rPr lang="en-US" sz="1400" dirty="0" smtClean="0"/>
              <a:t>Since the late 1950s, there has been an extensive effort to develop the technology for high performance, on board electric propulsion systems to improve and enable near-and-far-term space missions. Efforts in Electric Propulsion include research and development efforts on </a:t>
            </a:r>
            <a:r>
              <a:rPr lang="en-US" sz="1400" dirty="0" err="1" smtClean="0"/>
              <a:t>electrothermal</a:t>
            </a:r>
            <a:r>
              <a:rPr lang="en-US" sz="1400" dirty="0" smtClean="0"/>
              <a:t>, electrostatic and electromagnetic propulsion systems. These three categories of electric propulsion devices are being designed to be included in a variety of potential applications.</a:t>
            </a:r>
          </a:p>
          <a:p>
            <a:endParaRPr lang="en-US" sz="1400" dirty="0"/>
          </a:p>
          <a:p>
            <a:r>
              <a:rPr lang="en-US" sz="1400" dirty="0" smtClean="0"/>
              <a:t>This brief presentation on the basics of Electric Propulsion is designed for students with a basic knowledge of physics and/or chemistry in an effort to introduce the concept of electronic propulsion technology in a manner that makes clear the purpose, benefits, drawbacks and general nature of past, present and near-future research in the field of electronic propulsion and the long term future of space flight. Although not much in propulsion has changed in the last 50 years of space flight programs, this presentation has been compiled from research which contains current technology and scientific methods in the field of electric propulsion and  modern spaceflight. Examples of the basic functions of the most common method of electric propulsion (electromagnetic propulsion) are given in the form of the three most used electric propulsion devices used in today’s modern spaceflight strategies.</a:t>
            </a:r>
            <a:endParaRPr lang="en-US" sz="1400" dirty="0"/>
          </a:p>
        </p:txBody>
      </p:sp>
      <p:pic>
        <p:nvPicPr>
          <p:cNvPr id="34" name="Picture 3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680907" y="3491677"/>
            <a:ext cx="4721130" cy="3821228"/>
          </a:xfrm>
          <a:prstGeom prst="rect">
            <a:avLst/>
          </a:prstGeom>
          <a:effectLst>
            <a:outerShdw blurRad="50800" dist="76200" dir="2700000" algn="tl" rotWithShape="0">
              <a:prstClr val="black">
                <a:alpha val="40000"/>
              </a:prstClr>
            </a:outerShdw>
          </a:effectLst>
        </p:spPr>
      </p:pic>
      <p:pic>
        <p:nvPicPr>
          <p:cNvPr id="37" name="Picture 3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314831" y="3491677"/>
            <a:ext cx="4787900" cy="3835400"/>
          </a:xfrm>
          <a:prstGeom prst="rect">
            <a:avLst/>
          </a:prstGeom>
          <a:effectLst>
            <a:outerShdw blurRad="50800" dist="76200" dir="2700000" algn="tl" rotWithShape="0">
              <a:prstClr val="black">
                <a:alpha val="40000"/>
              </a:prstClr>
            </a:outerShdw>
          </a:effectLst>
        </p:spPr>
      </p:pic>
      <p:pic>
        <p:nvPicPr>
          <p:cNvPr id="39" name="Picture 3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7314831" y="7825963"/>
            <a:ext cx="10097483" cy="4067899"/>
          </a:xfrm>
          <a:prstGeom prst="rect">
            <a:avLst/>
          </a:prstGeom>
          <a:effectLst>
            <a:outerShdw blurRad="50800" dist="76200" dir="2700000" algn="tl" rotWithShape="0">
              <a:prstClr val="black">
                <a:alpha val="40000"/>
              </a:prstClr>
            </a:outerShdw>
          </a:effectLst>
        </p:spPr>
      </p:pic>
      <p:sp>
        <p:nvSpPr>
          <p:cNvPr id="40" name="Rectangle 39"/>
          <p:cNvSpPr/>
          <p:nvPr/>
        </p:nvSpPr>
        <p:spPr>
          <a:xfrm>
            <a:off x="12638903" y="26150137"/>
            <a:ext cx="25314239" cy="707886"/>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4000" b="1" cap="none" spc="0" dirty="0" smtClean="0">
                <a:ln/>
                <a:solidFill>
                  <a:schemeClr val="accent4"/>
                </a:solidFill>
                <a:effectLst/>
              </a:rPr>
              <a:t>PRESENTATION BY CORY ANDREW HOFSTAD, PHI THETA KAPPA AEROSPACE ENGINEERING STUDENT </a:t>
            </a:r>
            <a:r>
              <a:rPr lang="en-US" sz="4000" b="1" cap="none" spc="0" smtClean="0">
                <a:ln/>
                <a:solidFill>
                  <a:schemeClr val="accent4"/>
                </a:solidFill>
                <a:effectLst/>
              </a:rPr>
              <a:t>@ NSC - FALL 2017</a:t>
            </a:r>
            <a:endParaRPr lang="en-US" sz="4000" b="1" cap="none" spc="0" dirty="0">
              <a:ln/>
              <a:solidFill>
                <a:schemeClr val="accent4"/>
              </a:solidFill>
              <a:effectLst/>
            </a:endParaRPr>
          </a:p>
        </p:txBody>
      </p:sp>
    </p:spTree>
    <p:extLst>
      <p:ext uri="{BB962C8B-B14F-4D97-AF65-F5344CB8AC3E}">
        <p14:creationId xmlns:p14="http://schemas.microsoft.com/office/powerpoint/2010/main" val="11433926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2806</TotalTime>
  <Words>2038</Words>
  <Application>Microsoft Macintosh PowerPoint</Application>
  <PresentationFormat>Custom</PresentationFormat>
  <Paragraphs>131</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Helvetica</vt:lpstr>
      <vt:lpstr>Arial</vt:lpstr>
      <vt:lpstr>Office Theme</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ION PROPOULSION</dc:title>
  <dc:creator>Hofstad, Cory</dc:creator>
  <cp:lastModifiedBy>Hofstad, Cory</cp:lastModifiedBy>
  <cp:revision>55</cp:revision>
  <dcterms:created xsi:type="dcterms:W3CDTF">2017-11-28T22:09:42Z</dcterms:created>
  <dcterms:modified xsi:type="dcterms:W3CDTF">2017-11-30T21:14:41Z</dcterms:modified>
</cp:coreProperties>
</file>

<file path=docProps/thumbnail.jpeg>
</file>